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08" r:id="rId5"/>
    <p:sldId id="310" r:id="rId6"/>
    <p:sldId id="320" r:id="rId7"/>
    <p:sldId id="311" r:id="rId8"/>
    <p:sldId id="332" r:id="rId9"/>
    <p:sldId id="319" r:id="rId10"/>
    <p:sldId id="440" r:id="rId11"/>
    <p:sldId id="313" r:id="rId12"/>
    <p:sldId id="341" r:id="rId13"/>
    <p:sldId id="335" r:id="rId14"/>
    <p:sldId id="334" r:id="rId15"/>
    <p:sldId id="336" r:id="rId16"/>
    <p:sldId id="337" r:id="rId17"/>
    <p:sldId id="478" r:id="rId18"/>
    <p:sldId id="303" r:id="rId19"/>
    <p:sldId id="276" r:id="rId20"/>
    <p:sldId id="532" r:id="rId21"/>
    <p:sldId id="479" r:id="rId22"/>
    <p:sldId id="480" r:id="rId23"/>
    <p:sldId id="477" r:id="rId24"/>
    <p:sldId id="342" r:id="rId25"/>
    <p:sldId id="475" r:id="rId26"/>
    <p:sldId id="343" r:id="rId27"/>
    <p:sldId id="443" r:id="rId28"/>
    <p:sldId id="344" r:id="rId29"/>
    <p:sldId id="445" r:id="rId30"/>
    <p:sldId id="448" r:id="rId31"/>
    <p:sldId id="449" r:id="rId32"/>
    <p:sldId id="393" r:id="rId33"/>
    <p:sldId id="394" r:id="rId34"/>
    <p:sldId id="395" r:id="rId35"/>
    <p:sldId id="397" r:id="rId36"/>
    <p:sldId id="396" r:id="rId37"/>
    <p:sldId id="542" r:id="rId38"/>
    <p:sldId id="399" r:id="rId39"/>
    <p:sldId id="278" r:id="rId4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LORENA CAVIEDES GOMEZ" initials="KLCG" lastIdx="1" clrIdx="0">
    <p:extLst>
      <p:ext uri="{19B8F6BF-5375-455C-9EA6-DF929625EA0E}">
        <p15:presenceInfo xmlns:p15="http://schemas.microsoft.com/office/powerpoint/2012/main" userId="S::KLCAVIEDESG@compensar.com::374aa941-bffd-4d99-83b9-1a8f6354af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CCA53"/>
    <a:srgbClr val="92D050"/>
    <a:srgbClr val="00B0F0"/>
    <a:srgbClr val="F78272"/>
    <a:srgbClr val="28ADE4"/>
    <a:srgbClr val="79C94F"/>
    <a:srgbClr val="93C352"/>
    <a:srgbClr val="FFB80D"/>
    <a:srgbClr val="DFDFDF"/>
    <a:srgbClr val="00AB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50" autoAdjust="0"/>
    <p:restoredTop sz="94682"/>
  </p:normalViewPr>
  <p:slideViewPr>
    <p:cSldViewPr snapToGrid="0" snapToObjects="1">
      <p:cViewPr varScale="1">
        <p:scale>
          <a:sx n="73" d="100"/>
          <a:sy n="73" d="100"/>
        </p:scale>
        <p:origin x="77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ABFFDB-7A12-AA4A-8317-727D8287C89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F434E91-F83C-0E44-9AEC-241638AD5C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D393304-2C73-8745-85C2-1F2DB71086C8}"/>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A3D87F59-57D0-C94F-984D-815A159B9878}"/>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16A86215-18CD-B747-897A-FB74C766E231}"/>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102179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9DBF53-2839-E746-9A29-C6D0E76E8C4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8D5DA13-B9D3-BD4E-9BDD-B6DB10C1DADB}"/>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a16="http://schemas.microsoft.com/office/drawing/2014/main" id="{DFDF13AA-5AF5-0D4B-B176-E1CB64A7EBC2}"/>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8DF5FAA0-45BD-D743-A994-CD0F2038DD1A}"/>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16E37378-54D6-9F41-A5F4-A2D3AFDD35D8}"/>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3428760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689C6D4-8AD7-D241-A17F-2329EBFA005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DC29420-AF3C-F149-A133-5B078851ADB4}"/>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a16="http://schemas.microsoft.com/office/drawing/2014/main" id="{50888CCE-9540-EB4A-B66C-4DB39A67D0A8}"/>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FA1B806B-2667-BF40-ACB6-CB5FADC091E5}"/>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CF81BBC0-8CDF-9A45-A4E1-0AC3EC18F7FF}"/>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499493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E56DBD-7997-EE4D-8494-943617F0A3E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E3268FC-8322-4B4D-9738-351D0A4B97C1}"/>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a16="http://schemas.microsoft.com/office/drawing/2014/main" id="{5DB3231A-CBB9-6749-9A67-2432399A5E62}"/>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38DB7D90-ADA6-2448-B882-EE7A8EA41931}"/>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C21EACAD-C40A-D348-8447-96ACF29E087C}"/>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2883186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874F73-5B24-9846-AA91-4FD555F4DCE8}"/>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A75AE3-4097-6B47-93B4-459C343738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a16="http://schemas.microsoft.com/office/drawing/2014/main" id="{B16A4C47-3A3D-274E-81EB-E999A9920D66}"/>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C9F4504B-08D3-B946-A9A3-37FC4D1218AB}"/>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83D2C8EC-EF6C-994D-BCDC-E330D832DF54}"/>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1317969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B4546F-B4CC-4844-8F6B-0719C4FEA65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B4A0F-4AFD-6D49-97DD-A5D53A80D2ED}"/>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a16="http://schemas.microsoft.com/office/drawing/2014/main" id="{4C23E620-82CF-6D42-8AB6-55C9EBFA5CFC}"/>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a16="http://schemas.microsoft.com/office/drawing/2014/main" id="{A508883C-DFD0-5544-AC0A-37DDD6BD2B3E}"/>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6" name="Marcador de pie de página 5">
            <a:extLst>
              <a:ext uri="{FF2B5EF4-FFF2-40B4-BE49-F238E27FC236}">
                <a16:creationId xmlns:a16="http://schemas.microsoft.com/office/drawing/2014/main" id="{F67E16F9-7145-D445-89CF-AF91C2718714}"/>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B7E63294-A568-CE4C-ADF8-9C2E0EB49CB5}"/>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2200113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63B76A-D139-024E-8560-EB6D3A1EE47B}"/>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3116CD8-B6AA-6B4B-8260-849946CE08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a16="http://schemas.microsoft.com/office/drawing/2014/main" id="{541AAB42-9D28-4949-8829-2DD4866C11E8}"/>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O"/>
          </a:p>
        </p:txBody>
      </p:sp>
      <p:sp>
        <p:nvSpPr>
          <p:cNvPr id="5" name="Marcador de texto 4">
            <a:extLst>
              <a:ext uri="{FF2B5EF4-FFF2-40B4-BE49-F238E27FC236}">
                <a16:creationId xmlns:a16="http://schemas.microsoft.com/office/drawing/2014/main" id="{33584BD9-5898-6D40-A20E-AE01A346C8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6" name="Marcador de contenido 5">
            <a:extLst>
              <a:ext uri="{FF2B5EF4-FFF2-40B4-BE49-F238E27FC236}">
                <a16:creationId xmlns:a16="http://schemas.microsoft.com/office/drawing/2014/main" id="{631C4B3A-CD1C-1644-80F4-2883BEC54B75}"/>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O"/>
          </a:p>
        </p:txBody>
      </p:sp>
      <p:sp>
        <p:nvSpPr>
          <p:cNvPr id="7" name="Marcador de fecha 6">
            <a:extLst>
              <a:ext uri="{FF2B5EF4-FFF2-40B4-BE49-F238E27FC236}">
                <a16:creationId xmlns:a16="http://schemas.microsoft.com/office/drawing/2014/main" id="{3A5BBE93-E47F-2B4F-BB41-D7BC046F8098}"/>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8" name="Marcador de pie de página 7">
            <a:extLst>
              <a:ext uri="{FF2B5EF4-FFF2-40B4-BE49-F238E27FC236}">
                <a16:creationId xmlns:a16="http://schemas.microsoft.com/office/drawing/2014/main" id="{60A8BF9C-FFFC-6C4F-8BBE-D276AD38B1F9}"/>
              </a:ext>
            </a:extLst>
          </p:cNvPr>
          <p:cNvSpPr>
            <a:spLocks noGrp="1"/>
          </p:cNvSpPr>
          <p:nvPr>
            <p:ph type="ftr" sz="quarter" idx="11"/>
          </p:nvPr>
        </p:nvSpPr>
        <p:spPr/>
        <p:txBody>
          <a:bodyPr/>
          <a:lstStyle/>
          <a:p>
            <a:endParaRPr lang="es-CO" dirty="0"/>
          </a:p>
        </p:txBody>
      </p:sp>
      <p:sp>
        <p:nvSpPr>
          <p:cNvPr id="9" name="Marcador de número de diapositiva 8">
            <a:extLst>
              <a:ext uri="{FF2B5EF4-FFF2-40B4-BE49-F238E27FC236}">
                <a16:creationId xmlns:a16="http://schemas.microsoft.com/office/drawing/2014/main" id="{E9E319B5-AFCA-2B46-B933-17064BED8C88}"/>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321724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B84767-BEF0-4B4A-871E-736F395082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683702A-9EE1-F54C-BEE4-77F078ECFC5C}"/>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4" name="Marcador de pie de página 3">
            <a:extLst>
              <a:ext uri="{FF2B5EF4-FFF2-40B4-BE49-F238E27FC236}">
                <a16:creationId xmlns:a16="http://schemas.microsoft.com/office/drawing/2014/main" id="{24D4431A-240B-0B45-A898-FAFF5261EFDD}"/>
              </a:ext>
            </a:extLst>
          </p:cNvPr>
          <p:cNvSpPr>
            <a:spLocks noGrp="1"/>
          </p:cNvSpPr>
          <p:nvPr>
            <p:ph type="ftr" sz="quarter" idx="11"/>
          </p:nvPr>
        </p:nvSpPr>
        <p:spPr/>
        <p:txBody>
          <a:bodyPr/>
          <a:lstStyle/>
          <a:p>
            <a:endParaRPr lang="es-CO" dirty="0"/>
          </a:p>
        </p:txBody>
      </p:sp>
      <p:sp>
        <p:nvSpPr>
          <p:cNvPr id="5" name="Marcador de número de diapositiva 4">
            <a:extLst>
              <a:ext uri="{FF2B5EF4-FFF2-40B4-BE49-F238E27FC236}">
                <a16:creationId xmlns:a16="http://schemas.microsoft.com/office/drawing/2014/main" id="{198CE053-5C77-D64B-9B59-1E8896C47F53}"/>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4140409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1187CDE-4583-924C-B8EA-EC1A103BC753}"/>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3" name="Marcador de pie de página 2">
            <a:extLst>
              <a:ext uri="{FF2B5EF4-FFF2-40B4-BE49-F238E27FC236}">
                <a16:creationId xmlns:a16="http://schemas.microsoft.com/office/drawing/2014/main" id="{297125F6-C69E-3A4C-8FDC-9F906D279157}"/>
              </a:ext>
            </a:extLst>
          </p:cNvPr>
          <p:cNvSpPr>
            <a:spLocks noGrp="1"/>
          </p:cNvSpPr>
          <p:nvPr>
            <p:ph type="ftr" sz="quarter" idx="11"/>
          </p:nvPr>
        </p:nvSpPr>
        <p:spPr/>
        <p:txBody>
          <a:bodyPr/>
          <a:lstStyle/>
          <a:p>
            <a:endParaRPr lang="es-CO" dirty="0"/>
          </a:p>
        </p:txBody>
      </p:sp>
      <p:sp>
        <p:nvSpPr>
          <p:cNvPr id="4" name="Marcador de número de diapositiva 3">
            <a:extLst>
              <a:ext uri="{FF2B5EF4-FFF2-40B4-BE49-F238E27FC236}">
                <a16:creationId xmlns:a16="http://schemas.microsoft.com/office/drawing/2014/main" id="{D1E406DF-4FCE-4243-B3CC-5E11F9A878DA}"/>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2683604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E80ABC-D1F3-C94F-BD45-D5C70329861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9C50C00-177B-0447-AE9D-9D0050B473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O"/>
          </a:p>
        </p:txBody>
      </p:sp>
      <p:sp>
        <p:nvSpPr>
          <p:cNvPr id="4" name="Marcador de texto 3">
            <a:extLst>
              <a:ext uri="{FF2B5EF4-FFF2-40B4-BE49-F238E27FC236}">
                <a16:creationId xmlns:a16="http://schemas.microsoft.com/office/drawing/2014/main" id="{553E040B-DC66-5240-BBF6-C72BCA59C6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a16="http://schemas.microsoft.com/office/drawing/2014/main" id="{187D8B83-E28D-AA4D-A6D8-877AC2D53489}"/>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6" name="Marcador de pie de página 5">
            <a:extLst>
              <a:ext uri="{FF2B5EF4-FFF2-40B4-BE49-F238E27FC236}">
                <a16:creationId xmlns:a16="http://schemas.microsoft.com/office/drawing/2014/main" id="{04510CF2-1668-3F4A-A21B-C454C930D138}"/>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689B9675-7783-EC40-B534-129C03036055}"/>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1833217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D63B35-06ED-B242-9879-240A7D76B8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1536BEE-9831-3841-820A-AF6C627002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CA99F66B-8AF6-284A-B6F3-FD28D6D5FB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a16="http://schemas.microsoft.com/office/drawing/2014/main" id="{FD6F1EFD-08FC-994E-9134-1F147D65C670}"/>
              </a:ext>
            </a:extLst>
          </p:cNvPr>
          <p:cNvSpPr>
            <a:spLocks noGrp="1"/>
          </p:cNvSpPr>
          <p:nvPr>
            <p:ph type="dt" sz="half" idx="10"/>
          </p:nvPr>
        </p:nvSpPr>
        <p:spPr/>
        <p:txBody>
          <a:bodyPr/>
          <a:lstStyle/>
          <a:p>
            <a:fld id="{D29E2190-A838-3445-B760-A0E139DB35F5}" type="datetimeFigureOut">
              <a:rPr lang="es-CO" smtClean="0"/>
              <a:t>21/06/2022</a:t>
            </a:fld>
            <a:endParaRPr lang="es-CO" dirty="0"/>
          </a:p>
        </p:txBody>
      </p:sp>
      <p:sp>
        <p:nvSpPr>
          <p:cNvPr id="6" name="Marcador de pie de página 5">
            <a:extLst>
              <a:ext uri="{FF2B5EF4-FFF2-40B4-BE49-F238E27FC236}">
                <a16:creationId xmlns:a16="http://schemas.microsoft.com/office/drawing/2014/main" id="{2FC6E6B6-2F73-914C-94A8-97AA74638B57}"/>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8049E654-1440-3E46-AA28-D5ECFAF4E8AE}"/>
              </a:ext>
            </a:extLst>
          </p:cNvPr>
          <p:cNvSpPr>
            <a:spLocks noGrp="1"/>
          </p:cNvSpPr>
          <p:nvPr>
            <p:ph type="sldNum" sz="quarter" idx="12"/>
          </p:nvPr>
        </p:nvSpPr>
        <p:spPr/>
        <p:txBody>
          <a:bodyPr/>
          <a:lstStyle/>
          <a:p>
            <a:fld id="{70FC85DD-C784-B641-83F4-D961E3EB6DE6}" type="slidenum">
              <a:rPr lang="es-CO" smtClean="0"/>
              <a:t>‹Nº›</a:t>
            </a:fld>
            <a:endParaRPr lang="es-CO" dirty="0"/>
          </a:p>
        </p:txBody>
      </p:sp>
    </p:spTree>
    <p:extLst>
      <p:ext uri="{BB962C8B-B14F-4D97-AF65-F5344CB8AC3E}">
        <p14:creationId xmlns:p14="http://schemas.microsoft.com/office/powerpoint/2010/main" val="3661910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F30C228-E3D3-FC41-B83F-7C14621449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D2A1528-8871-9345-88D7-F0A69386D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a16="http://schemas.microsoft.com/office/drawing/2014/main" id="{85EBC8C1-0658-1C42-A25D-06E3B7DEC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E2190-A838-3445-B760-A0E139DB35F5}" type="datetimeFigureOut">
              <a:rPr lang="es-CO" smtClean="0"/>
              <a:t>21/06/2022</a:t>
            </a:fld>
            <a:endParaRPr lang="es-CO" dirty="0"/>
          </a:p>
        </p:txBody>
      </p:sp>
      <p:sp>
        <p:nvSpPr>
          <p:cNvPr id="5" name="Marcador de pie de página 4">
            <a:extLst>
              <a:ext uri="{FF2B5EF4-FFF2-40B4-BE49-F238E27FC236}">
                <a16:creationId xmlns:a16="http://schemas.microsoft.com/office/drawing/2014/main" id="{A0E41537-0F7E-B246-8D50-08DD0F7FDB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a:extLst>
              <a:ext uri="{FF2B5EF4-FFF2-40B4-BE49-F238E27FC236}">
                <a16:creationId xmlns:a16="http://schemas.microsoft.com/office/drawing/2014/main" id="{0A67DA2F-7DD3-3E48-9FD4-C8C2E32922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C85DD-C784-B641-83F4-D961E3EB6DE6}" type="slidenum">
              <a:rPr lang="es-CO" smtClean="0"/>
              <a:t>‹Nº›</a:t>
            </a:fld>
            <a:endParaRPr lang="es-CO" dirty="0"/>
          </a:p>
        </p:txBody>
      </p:sp>
    </p:spTree>
    <p:extLst>
      <p:ext uri="{BB962C8B-B14F-4D97-AF65-F5344CB8AC3E}">
        <p14:creationId xmlns:p14="http://schemas.microsoft.com/office/powerpoint/2010/main" val="1180665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7.emf"/><Relationship Id="rId12"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2.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7.emf"/><Relationship Id="rId11" Type="http://schemas.openxmlformats.org/officeDocument/2006/relationships/image" Target="../media/image3.png"/><Relationship Id="rId5" Type="http://schemas.openxmlformats.org/officeDocument/2006/relationships/image" Target="../media/image26.png"/><Relationship Id="rId10" Type="http://schemas.openxmlformats.org/officeDocument/2006/relationships/image" Target="../media/image2.png"/><Relationship Id="rId4" Type="http://schemas.openxmlformats.org/officeDocument/2006/relationships/image" Target="../media/image25.png"/><Relationship Id="rId9"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png"/><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8413730-FAD2-4503-B548-6BA4C0695730}"/>
              </a:ext>
            </a:extLst>
          </p:cNvPr>
          <p:cNvSpPr txBox="1"/>
          <p:nvPr/>
        </p:nvSpPr>
        <p:spPr>
          <a:xfrm>
            <a:off x="7892983" y="4430764"/>
            <a:ext cx="3563796" cy="1015663"/>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Medición de Clima</a:t>
            </a:r>
          </a:p>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Organizacional</a:t>
            </a:r>
          </a:p>
        </p:txBody>
      </p:sp>
      <p:sp>
        <p:nvSpPr>
          <p:cNvPr id="3" name="CuadroTexto 2">
            <a:extLst>
              <a:ext uri="{FF2B5EF4-FFF2-40B4-BE49-F238E27FC236}">
                <a16:creationId xmlns:a16="http://schemas.microsoft.com/office/drawing/2014/main" id="{AB9A60BB-9CDC-44A1-952F-521E04DDABA2}"/>
              </a:ext>
            </a:extLst>
          </p:cNvPr>
          <p:cNvSpPr txBox="1"/>
          <p:nvPr/>
        </p:nvSpPr>
        <p:spPr>
          <a:xfrm>
            <a:off x="10364944" y="6100538"/>
            <a:ext cx="1853392" cy="307777"/>
          </a:xfrm>
          <a:prstGeom prst="rect">
            <a:avLst/>
          </a:prstGeom>
          <a:noFill/>
        </p:spPr>
        <p:txBody>
          <a:bodyPr wrap="none" rtlCol="0">
            <a:spAutoFit/>
          </a:bodyPr>
          <a:lstStyle/>
          <a:p>
            <a:pPr algn="ctr"/>
            <a:r>
              <a:rPr lang="es-CO" sz="1400" b="1" dirty="0">
                <a:solidFill>
                  <a:schemeClr val="bg1"/>
                </a:solidFill>
                <a:latin typeface="Arial" panose="020B0604020202020204" pitchFamily="34" charset="0"/>
                <a:ea typeface="Roboto" panose="02000000000000000000" pitchFamily="2" charset="0"/>
                <a:cs typeface="Arial" panose="020B0604020202020204" pitchFamily="34" charset="0"/>
              </a:rPr>
              <a:t>Fecha: 20 May 2021</a:t>
            </a:r>
          </a:p>
        </p:txBody>
      </p:sp>
      <p:pic>
        <p:nvPicPr>
          <p:cNvPr id="5" name="Picture 2" descr="ipse-1024x486 - GENSA SA ESP">
            <a:extLst>
              <a:ext uri="{FF2B5EF4-FFF2-40B4-BE49-F238E27FC236}">
                <a16:creationId xmlns:a16="http://schemas.microsoft.com/office/drawing/2014/main" id="{48F6ABDB-405D-467C-9AB8-56C4321686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8947" y="841864"/>
            <a:ext cx="4047392" cy="192093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01F22E75-4742-4CC4-86A9-A324537F3E68}"/>
              </a:ext>
            </a:extLst>
          </p:cNvPr>
          <p:cNvPicPr>
            <a:picLocks noChangeAspect="1"/>
          </p:cNvPicPr>
          <p:nvPr/>
        </p:nvPicPr>
        <p:blipFill>
          <a:blip r:embed="rId4"/>
          <a:stretch>
            <a:fillRect/>
          </a:stretch>
        </p:blipFill>
        <p:spPr>
          <a:xfrm>
            <a:off x="2834054" y="3307739"/>
            <a:ext cx="2476500" cy="523875"/>
          </a:xfrm>
          <a:prstGeom prst="rect">
            <a:avLst/>
          </a:prstGeom>
        </p:spPr>
      </p:pic>
    </p:spTree>
    <p:extLst>
      <p:ext uri="{BB962C8B-B14F-4D97-AF65-F5344CB8AC3E}">
        <p14:creationId xmlns:p14="http://schemas.microsoft.com/office/powerpoint/2010/main" val="2552003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Modalidad de Trabajo</a:t>
            </a:r>
          </a:p>
        </p:txBody>
      </p:sp>
      <p:sp>
        <p:nvSpPr>
          <p:cNvPr id="5" name="CuadroTexto 4">
            <a:extLst>
              <a:ext uri="{FF2B5EF4-FFF2-40B4-BE49-F238E27FC236}">
                <a16:creationId xmlns:a16="http://schemas.microsoft.com/office/drawing/2014/main" id="{1ED88B5F-6798-4FFB-871A-41101485A63A}"/>
              </a:ext>
            </a:extLst>
          </p:cNvPr>
          <p:cNvSpPr txBox="1"/>
          <p:nvPr/>
        </p:nvSpPr>
        <p:spPr>
          <a:xfrm>
            <a:off x="6427304" y="2477609"/>
            <a:ext cx="4678018" cy="2534027"/>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De los 100 participantes del estudio de medición de clima, 77 reportaron estar en modalidad de trabajo Remoto, seguido por 17 personas que indicaron modalidad Mixta, y los 6 servidores restantes indicaron modalidad Presencial.</a:t>
            </a:r>
          </a:p>
        </p:txBody>
      </p:sp>
      <p:pic>
        <p:nvPicPr>
          <p:cNvPr id="2" name="Imagen 1">
            <a:extLst>
              <a:ext uri="{FF2B5EF4-FFF2-40B4-BE49-F238E27FC236}">
                <a16:creationId xmlns:a16="http://schemas.microsoft.com/office/drawing/2014/main" id="{29E0B57F-BA8B-4E82-8DC4-9F223F781E8F}"/>
              </a:ext>
            </a:extLst>
          </p:cNvPr>
          <p:cNvPicPr>
            <a:picLocks noChangeAspect="1"/>
          </p:cNvPicPr>
          <p:nvPr/>
        </p:nvPicPr>
        <p:blipFill>
          <a:blip r:embed="rId3"/>
          <a:stretch>
            <a:fillRect/>
          </a:stretch>
        </p:blipFill>
        <p:spPr>
          <a:xfrm>
            <a:off x="505013" y="1871663"/>
            <a:ext cx="5259684" cy="3328988"/>
          </a:xfrm>
          <a:prstGeom prst="rect">
            <a:avLst/>
          </a:prstGeom>
        </p:spPr>
      </p:pic>
    </p:spTree>
    <p:extLst>
      <p:ext uri="{BB962C8B-B14F-4D97-AF65-F5344CB8AC3E}">
        <p14:creationId xmlns:p14="http://schemas.microsoft.com/office/powerpoint/2010/main" val="3046780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Nivel de Cargo</a:t>
            </a:r>
          </a:p>
        </p:txBody>
      </p:sp>
      <p:sp>
        <p:nvSpPr>
          <p:cNvPr id="5" name="CuadroTexto 4">
            <a:extLst>
              <a:ext uri="{FF2B5EF4-FFF2-40B4-BE49-F238E27FC236}">
                <a16:creationId xmlns:a16="http://schemas.microsoft.com/office/drawing/2014/main" id="{1ED88B5F-6798-4FFB-871A-41101485A63A}"/>
              </a:ext>
            </a:extLst>
          </p:cNvPr>
          <p:cNvSpPr txBox="1"/>
          <p:nvPr/>
        </p:nvSpPr>
        <p:spPr>
          <a:xfrm>
            <a:off x="5963478" y="1924891"/>
            <a:ext cx="5505829" cy="3780522"/>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Con el objetivo de identificar el Nivel de cargo de los servidores que respondieron el instrumento se presenta la gráfica de la izquierda, en la que es posible evidenciar una mayor frecuencia en el cargo Profesional (54 servidores), seguido por los cargos Asesor (14 servidores), Profesional con Personal (10 servidores), Técnico (10 servidores), y en menor proporción los cargos Asistenciales (7 servidores) y Directivos (5 servidores).</a:t>
            </a:r>
          </a:p>
        </p:txBody>
      </p:sp>
      <p:pic>
        <p:nvPicPr>
          <p:cNvPr id="3" name="Imagen 2">
            <a:extLst>
              <a:ext uri="{FF2B5EF4-FFF2-40B4-BE49-F238E27FC236}">
                <a16:creationId xmlns:a16="http://schemas.microsoft.com/office/drawing/2014/main" id="{6844BDB4-6E09-4C79-90AB-55E2F0F7F35F}"/>
              </a:ext>
            </a:extLst>
          </p:cNvPr>
          <p:cNvPicPr>
            <a:picLocks noChangeAspect="1"/>
          </p:cNvPicPr>
          <p:nvPr/>
        </p:nvPicPr>
        <p:blipFill>
          <a:blip r:embed="rId3"/>
          <a:stretch>
            <a:fillRect/>
          </a:stretch>
        </p:blipFill>
        <p:spPr>
          <a:xfrm>
            <a:off x="153228" y="2073548"/>
            <a:ext cx="5810250" cy="3067710"/>
          </a:xfrm>
          <a:prstGeom prst="rect">
            <a:avLst/>
          </a:prstGeom>
        </p:spPr>
      </p:pic>
    </p:spTree>
    <p:extLst>
      <p:ext uri="{BB962C8B-B14F-4D97-AF65-F5344CB8AC3E}">
        <p14:creationId xmlns:p14="http://schemas.microsoft.com/office/powerpoint/2010/main" val="4167802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Tiempo de Antigüedad</a:t>
            </a:r>
          </a:p>
        </p:txBody>
      </p:sp>
      <p:sp>
        <p:nvSpPr>
          <p:cNvPr id="5" name="CuadroTexto 4">
            <a:extLst>
              <a:ext uri="{FF2B5EF4-FFF2-40B4-BE49-F238E27FC236}">
                <a16:creationId xmlns:a16="http://schemas.microsoft.com/office/drawing/2014/main" id="{1ED88B5F-6798-4FFB-871A-41101485A63A}"/>
              </a:ext>
            </a:extLst>
          </p:cNvPr>
          <p:cNvSpPr txBox="1"/>
          <p:nvPr/>
        </p:nvSpPr>
        <p:spPr>
          <a:xfrm>
            <a:off x="6427304" y="1802285"/>
            <a:ext cx="4969566" cy="4196020"/>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Respecto a la duración actual del vinculo laboral con la entidad, se evidencia un mayor porcentaje en el tiempo correspondiente a Menos de 1 año con un 39%, seguido por la vinculación de 1 a 3 años (34%) y mayor a 9 años (15%). Es posible evidenciar una tendencia relativamente homogénea en lo que respecta al tiempo de permanencia actual en la entidad, excepto por la categoría de Más de 5 años.</a:t>
            </a:r>
          </a:p>
        </p:txBody>
      </p:sp>
      <p:pic>
        <p:nvPicPr>
          <p:cNvPr id="2" name="Imagen 1">
            <a:extLst>
              <a:ext uri="{FF2B5EF4-FFF2-40B4-BE49-F238E27FC236}">
                <a16:creationId xmlns:a16="http://schemas.microsoft.com/office/drawing/2014/main" id="{C1E8701C-E249-431B-816D-4C2694850F8B}"/>
              </a:ext>
            </a:extLst>
          </p:cNvPr>
          <p:cNvPicPr>
            <a:picLocks noChangeAspect="1"/>
          </p:cNvPicPr>
          <p:nvPr/>
        </p:nvPicPr>
        <p:blipFill>
          <a:blip r:embed="rId3"/>
          <a:stretch>
            <a:fillRect/>
          </a:stretch>
        </p:blipFill>
        <p:spPr>
          <a:xfrm>
            <a:off x="232231" y="2090545"/>
            <a:ext cx="6058829" cy="3619500"/>
          </a:xfrm>
          <a:prstGeom prst="rect">
            <a:avLst/>
          </a:prstGeom>
        </p:spPr>
      </p:pic>
    </p:spTree>
    <p:extLst>
      <p:ext uri="{BB962C8B-B14F-4D97-AF65-F5344CB8AC3E}">
        <p14:creationId xmlns:p14="http://schemas.microsoft.com/office/powerpoint/2010/main" val="4256082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Formación Académica</a:t>
            </a:r>
          </a:p>
        </p:txBody>
      </p:sp>
      <p:sp>
        <p:nvSpPr>
          <p:cNvPr id="5" name="CuadroTexto 4">
            <a:extLst>
              <a:ext uri="{FF2B5EF4-FFF2-40B4-BE49-F238E27FC236}">
                <a16:creationId xmlns:a16="http://schemas.microsoft.com/office/drawing/2014/main" id="{1ED88B5F-6798-4FFB-871A-41101485A63A}"/>
              </a:ext>
            </a:extLst>
          </p:cNvPr>
          <p:cNvSpPr txBox="1"/>
          <p:nvPr/>
        </p:nvSpPr>
        <p:spPr>
          <a:xfrm>
            <a:off x="6427304" y="2262219"/>
            <a:ext cx="4678018" cy="2534027"/>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El nivel de Formación Académica de los servidores que participaron en el estudio de Clima Organizacional se destaca especialmente por ser Profesionales Especializados, Magister, Profesionales, Tecnólogos, Técnicos (3%) y Bachilleres.</a:t>
            </a:r>
          </a:p>
        </p:txBody>
      </p:sp>
      <p:pic>
        <p:nvPicPr>
          <p:cNvPr id="2" name="Imagen 1">
            <a:extLst>
              <a:ext uri="{FF2B5EF4-FFF2-40B4-BE49-F238E27FC236}">
                <a16:creationId xmlns:a16="http://schemas.microsoft.com/office/drawing/2014/main" id="{2DDF7D9A-7B0D-4A17-93B0-5DAAF57B66E3}"/>
              </a:ext>
            </a:extLst>
          </p:cNvPr>
          <p:cNvPicPr>
            <a:picLocks noChangeAspect="1"/>
          </p:cNvPicPr>
          <p:nvPr/>
        </p:nvPicPr>
        <p:blipFill>
          <a:blip r:embed="rId3"/>
          <a:stretch>
            <a:fillRect/>
          </a:stretch>
        </p:blipFill>
        <p:spPr>
          <a:xfrm>
            <a:off x="455081" y="1977584"/>
            <a:ext cx="5972223" cy="3518793"/>
          </a:xfrm>
          <a:prstGeom prst="rect">
            <a:avLst/>
          </a:prstGeom>
        </p:spPr>
      </p:pic>
    </p:spTree>
    <p:extLst>
      <p:ext uri="{BB962C8B-B14F-4D97-AF65-F5344CB8AC3E}">
        <p14:creationId xmlns:p14="http://schemas.microsoft.com/office/powerpoint/2010/main" val="45066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5780A49-3B31-4646-A34C-17AF51F85ED4}"/>
              </a:ext>
            </a:extLst>
          </p:cNvPr>
          <p:cNvSpPr txBox="1"/>
          <p:nvPr/>
        </p:nvSpPr>
        <p:spPr>
          <a:xfrm>
            <a:off x="715618" y="570622"/>
            <a:ext cx="7871792"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¿Cuenta con alguna discapacidad?</a:t>
            </a:r>
          </a:p>
        </p:txBody>
      </p:sp>
      <p:sp>
        <p:nvSpPr>
          <p:cNvPr id="12" name="CuadroTexto 11">
            <a:extLst>
              <a:ext uri="{FF2B5EF4-FFF2-40B4-BE49-F238E27FC236}">
                <a16:creationId xmlns:a16="http://schemas.microsoft.com/office/drawing/2014/main" id="{C64417B1-5D22-4D1B-B694-5E062F1EF470}"/>
              </a:ext>
            </a:extLst>
          </p:cNvPr>
          <p:cNvSpPr txBox="1"/>
          <p:nvPr/>
        </p:nvSpPr>
        <p:spPr>
          <a:xfrm>
            <a:off x="6851374" y="2711557"/>
            <a:ext cx="4190447" cy="1893339"/>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De los 100 servidores, un total de 2 personas reportó contar con alguna discapacidad, específicamente 1 persona con discapacidad Mixta, y 1 persona con discapacidad Visual.</a:t>
            </a:r>
          </a:p>
        </p:txBody>
      </p:sp>
      <p:pic>
        <p:nvPicPr>
          <p:cNvPr id="2" name="Imagen 1">
            <a:extLst>
              <a:ext uri="{FF2B5EF4-FFF2-40B4-BE49-F238E27FC236}">
                <a16:creationId xmlns:a16="http://schemas.microsoft.com/office/drawing/2014/main" id="{7285059E-4C64-4185-BE51-E8EE2EE1C6E8}"/>
              </a:ext>
            </a:extLst>
          </p:cNvPr>
          <p:cNvPicPr>
            <a:picLocks noChangeAspect="1"/>
          </p:cNvPicPr>
          <p:nvPr/>
        </p:nvPicPr>
        <p:blipFill>
          <a:blip r:embed="rId3"/>
          <a:stretch>
            <a:fillRect/>
          </a:stretch>
        </p:blipFill>
        <p:spPr>
          <a:xfrm>
            <a:off x="1905000" y="1809510"/>
            <a:ext cx="3200400" cy="3697432"/>
          </a:xfrm>
          <a:prstGeom prst="rect">
            <a:avLst/>
          </a:prstGeom>
        </p:spPr>
      </p:pic>
    </p:spTree>
    <p:extLst>
      <p:ext uri="{BB962C8B-B14F-4D97-AF65-F5344CB8AC3E}">
        <p14:creationId xmlns:p14="http://schemas.microsoft.com/office/powerpoint/2010/main" val="3408570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94D577E-7F77-4A53-AB2F-932047B69DA2}"/>
              </a:ext>
            </a:extLst>
          </p:cNvPr>
          <p:cNvSpPr txBox="1"/>
          <p:nvPr/>
        </p:nvSpPr>
        <p:spPr>
          <a:xfrm>
            <a:off x="8051900" y="3049577"/>
            <a:ext cx="2257349" cy="1015663"/>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Resultados</a:t>
            </a:r>
          </a:p>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Globales</a:t>
            </a:r>
          </a:p>
        </p:txBody>
      </p:sp>
    </p:spTree>
    <p:extLst>
      <p:ext uri="{BB962C8B-B14F-4D97-AF65-F5344CB8AC3E}">
        <p14:creationId xmlns:p14="http://schemas.microsoft.com/office/powerpoint/2010/main" val="62313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B4E0C51A-D1AA-428F-88BC-89B3CA4EF041}"/>
              </a:ext>
            </a:extLst>
          </p:cNvPr>
          <p:cNvGraphicFramePr>
            <a:graphicFrameLocks noGrp="1"/>
          </p:cNvGraphicFramePr>
          <p:nvPr>
            <p:extLst>
              <p:ext uri="{D42A27DB-BD31-4B8C-83A1-F6EECF244321}">
                <p14:modId xmlns:p14="http://schemas.microsoft.com/office/powerpoint/2010/main" val="1306046974"/>
              </p:ext>
            </p:extLst>
          </p:nvPr>
        </p:nvGraphicFramePr>
        <p:xfrm>
          <a:off x="7955358" y="1408558"/>
          <a:ext cx="1870440" cy="3405975"/>
        </p:xfrm>
        <a:graphic>
          <a:graphicData uri="http://schemas.openxmlformats.org/drawingml/2006/table">
            <a:tbl>
              <a:tblPr firstRow="1" bandRow="1">
                <a:tableStyleId>{5C22544A-7EE6-4342-B048-85BDC9FD1C3A}</a:tableStyleId>
              </a:tblPr>
              <a:tblGrid>
                <a:gridCol w="1870440">
                  <a:extLst>
                    <a:ext uri="{9D8B030D-6E8A-4147-A177-3AD203B41FA5}">
                      <a16:colId xmlns:a16="http://schemas.microsoft.com/office/drawing/2014/main" val="3621679294"/>
                    </a:ext>
                  </a:extLst>
                </a:gridCol>
              </a:tblGrid>
              <a:tr h="1135325">
                <a:tc>
                  <a:txBody>
                    <a:bodyPr/>
                    <a:lstStyle/>
                    <a:p>
                      <a:pPr algn="ctr"/>
                      <a:r>
                        <a:rPr lang="es-CO" sz="2400" dirty="0">
                          <a:solidFill>
                            <a:srgbClr val="92D050"/>
                          </a:solidFill>
                          <a:latin typeface="Arial" panose="020B0604020202020204" pitchFamily="34" charset="0"/>
                          <a:cs typeface="Arial" panose="020B0604020202020204" pitchFamily="34" charset="0"/>
                        </a:rPr>
                        <a:t>89,96</a:t>
                      </a:r>
                    </a:p>
                    <a:p>
                      <a:pPr algn="ctr"/>
                      <a:r>
                        <a:rPr lang="es-CO" sz="1600" b="0" dirty="0">
                          <a:solidFill>
                            <a:schemeClr val="tx1"/>
                          </a:solidFill>
                          <a:latin typeface="Arial" panose="020B0604020202020204" pitchFamily="34" charset="0"/>
                          <a:cs typeface="Arial" panose="020B0604020202020204" pitchFamily="34" charset="0"/>
                        </a:rPr>
                        <a:t>Comportamiento organizacional</a:t>
                      </a:r>
                    </a:p>
                  </a:txBody>
                  <a:tcPr marL="91431" marR="91431" marT="45705" marB="45705">
                    <a:noFill/>
                  </a:tcPr>
                </a:tc>
                <a:extLst>
                  <a:ext uri="{0D108BD9-81ED-4DB2-BD59-A6C34878D82A}">
                    <a16:rowId xmlns:a16="http://schemas.microsoft.com/office/drawing/2014/main" val="1725216624"/>
                  </a:ext>
                </a:extLst>
              </a:tr>
              <a:tr h="1135325">
                <a:tc>
                  <a:txBody>
                    <a:bodyPr/>
                    <a:lstStyle/>
                    <a:p>
                      <a:pPr algn="ctr"/>
                      <a:r>
                        <a:rPr lang="es-CO" sz="2400" b="1" dirty="0">
                          <a:solidFill>
                            <a:srgbClr val="92D050"/>
                          </a:solidFill>
                          <a:latin typeface="Arial" panose="020B0604020202020204" pitchFamily="34" charset="0"/>
                          <a:cs typeface="Arial" panose="020B0604020202020204" pitchFamily="34" charset="0"/>
                        </a:rPr>
                        <a:t>89,62</a:t>
                      </a:r>
                    </a:p>
                    <a:p>
                      <a:pPr algn="ctr"/>
                      <a:r>
                        <a:rPr lang="es-CO" sz="1600" dirty="0">
                          <a:solidFill>
                            <a:schemeClr val="tx1"/>
                          </a:solidFill>
                          <a:latin typeface="Arial" panose="020B0604020202020204" pitchFamily="34" charset="0"/>
                          <a:cs typeface="Arial" panose="020B0604020202020204" pitchFamily="34" charset="0"/>
                        </a:rPr>
                        <a:t>Estructura organizacional</a:t>
                      </a:r>
                    </a:p>
                  </a:txBody>
                  <a:tcPr marL="91431" marR="91431" marT="45705" marB="45705">
                    <a:noFill/>
                  </a:tcPr>
                </a:tc>
                <a:extLst>
                  <a:ext uri="{0D108BD9-81ED-4DB2-BD59-A6C34878D82A}">
                    <a16:rowId xmlns:a16="http://schemas.microsoft.com/office/drawing/2014/main" val="3993594964"/>
                  </a:ext>
                </a:extLst>
              </a:tr>
              <a:tr h="1135325">
                <a:tc>
                  <a:txBody>
                    <a:bodyPr/>
                    <a:lstStyle/>
                    <a:p>
                      <a:pPr algn="ctr"/>
                      <a:r>
                        <a:rPr lang="es-CO" sz="2400" b="1" dirty="0">
                          <a:solidFill>
                            <a:srgbClr val="92D050"/>
                          </a:solidFill>
                          <a:latin typeface="Arial" panose="020B0604020202020204" pitchFamily="34" charset="0"/>
                          <a:cs typeface="Arial" panose="020B0604020202020204" pitchFamily="34" charset="0"/>
                        </a:rPr>
                        <a:t>90,99</a:t>
                      </a:r>
                    </a:p>
                    <a:p>
                      <a:pPr algn="ctr"/>
                      <a:r>
                        <a:rPr lang="es-CO" sz="1600" dirty="0">
                          <a:solidFill>
                            <a:schemeClr val="tx1"/>
                          </a:solidFill>
                          <a:latin typeface="Arial" panose="020B0604020202020204" pitchFamily="34" charset="0"/>
                          <a:cs typeface="Arial" panose="020B0604020202020204" pitchFamily="34" charset="0"/>
                        </a:rPr>
                        <a:t>Estilos de </a:t>
                      </a:r>
                    </a:p>
                    <a:p>
                      <a:pPr algn="ctr"/>
                      <a:r>
                        <a:rPr lang="es-CO" sz="1600" dirty="0">
                          <a:solidFill>
                            <a:schemeClr val="tx1"/>
                          </a:solidFill>
                          <a:latin typeface="Arial" panose="020B0604020202020204" pitchFamily="34" charset="0"/>
                          <a:cs typeface="Arial" panose="020B0604020202020204" pitchFamily="34" charset="0"/>
                        </a:rPr>
                        <a:t>Liderazgo</a:t>
                      </a:r>
                    </a:p>
                  </a:txBody>
                  <a:tcPr marL="91431" marR="91431" marT="45705" marB="45705">
                    <a:noFill/>
                  </a:tcPr>
                </a:tc>
                <a:extLst>
                  <a:ext uri="{0D108BD9-81ED-4DB2-BD59-A6C34878D82A}">
                    <a16:rowId xmlns:a16="http://schemas.microsoft.com/office/drawing/2014/main" val="3986755777"/>
                  </a:ext>
                </a:extLst>
              </a:tr>
            </a:tbl>
          </a:graphicData>
        </a:graphic>
      </p:graphicFrame>
      <p:graphicFrame>
        <p:nvGraphicFramePr>
          <p:cNvPr id="4" name="Tabla 3">
            <a:extLst>
              <a:ext uri="{FF2B5EF4-FFF2-40B4-BE49-F238E27FC236}">
                <a16:creationId xmlns:a16="http://schemas.microsoft.com/office/drawing/2014/main" id="{D5FA9F43-146D-4D6D-AE49-A91EE5D571F4}"/>
              </a:ext>
            </a:extLst>
          </p:cNvPr>
          <p:cNvGraphicFramePr>
            <a:graphicFrameLocks noGrp="1"/>
          </p:cNvGraphicFramePr>
          <p:nvPr>
            <p:extLst>
              <p:ext uri="{D42A27DB-BD31-4B8C-83A1-F6EECF244321}">
                <p14:modId xmlns:p14="http://schemas.microsoft.com/office/powerpoint/2010/main" val="914785729"/>
              </p:ext>
            </p:extLst>
          </p:nvPr>
        </p:nvGraphicFramePr>
        <p:xfrm>
          <a:off x="2145372" y="1408559"/>
          <a:ext cx="2030413" cy="3405975"/>
        </p:xfrm>
        <a:graphic>
          <a:graphicData uri="http://schemas.openxmlformats.org/drawingml/2006/table">
            <a:tbl>
              <a:tblPr firstRow="1" bandRow="1">
                <a:tableStyleId>{5C22544A-7EE6-4342-B048-85BDC9FD1C3A}</a:tableStyleId>
              </a:tblPr>
              <a:tblGrid>
                <a:gridCol w="2030413">
                  <a:extLst>
                    <a:ext uri="{9D8B030D-6E8A-4147-A177-3AD203B41FA5}">
                      <a16:colId xmlns:a16="http://schemas.microsoft.com/office/drawing/2014/main" val="3621679294"/>
                    </a:ext>
                  </a:extLst>
                </a:gridCol>
              </a:tblGrid>
              <a:tr h="1135325">
                <a:tc>
                  <a:txBody>
                    <a:bodyPr/>
                    <a:lstStyle/>
                    <a:p>
                      <a:pPr algn="ctr"/>
                      <a:r>
                        <a:rPr lang="es-CO" sz="2400" b="1" kern="1200" dirty="0">
                          <a:solidFill>
                            <a:srgbClr val="92D050"/>
                          </a:solidFill>
                          <a:latin typeface="Arial" panose="020B0604020202020204" pitchFamily="34" charset="0"/>
                          <a:ea typeface="+mn-ea"/>
                          <a:cs typeface="Arial" panose="020B0604020202020204" pitchFamily="34" charset="0"/>
                        </a:rPr>
                        <a:t>85,65</a:t>
                      </a:r>
                    </a:p>
                    <a:p>
                      <a:pPr algn="ctr"/>
                      <a:r>
                        <a:rPr lang="es-CO" sz="1600" b="0" dirty="0">
                          <a:solidFill>
                            <a:schemeClr val="tx1"/>
                          </a:solidFill>
                          <a:latin typeface="Arial" panose="020B0604020202020204" pitchFamily="34" charset="0"/>
                          <a:cs typeface="Arial" panose="020B0604020202020204" pitchFamily="34" charset="0"/>
                        </a:rPr>
                        <a:t>Macroclima</a:t>
                      </a:r>
                    </a:p>
                  </a:txBody>
                  <a:tcPr marL="91431" marR="91431" marT="45705" marB="45705">
                    <a:noFill/>
                  </a:tcPr>
                </a:tc>
                <a:extLst>
                  <a:ext uri="{0D108BD9-81ED-4DB2-BD59-A6C34878D82A}">
                    <a16:rowId xmlns:a16="http://schemas.microsoft.com/office/drawing/2014/main" val="1725216624"/>
                  </a:ext>
                </a:extLst>
              </a:tr>
              <a:tr h="1135325">
                <a:tc>
                  <a:txBody>
                    <a:bodyPr/>
                    <a:lstStyle/>
                    <a:p>
                      <a:pPr algn="ctr"/>
                      <a:r>
                        <a:rPr lang="es-CO" sz="2400" b="1" dirty="0">
                          <a:solidFill>
                            <a:srgbClr val="92D050"/>
                          </a:solidFill>
                          <a:latin typeface="Arial" panose="020B0604020202020204" pitchFamily="34" charset="0"/>
                          <a:cs typeface="Arial" panose="020B0604020202020204" pitchFamily="34" charset="0"/>
                        </a:rPr>
                        <a:t>91,87</a:t>
                      </a:r>
                    </a:p>
                    <a:p>
                      <a:pPr algn="ctr"/>
                      <a:r>
                        <a:rPr lang="es-CO" sz="1600" dirty="0">
                          <a:solidFill>
                            <a:schemeClr val="tx1"/>
                          </a:solidFill>
                          <a:latin typeface="Arial" panose="020B0604020202020204" pitchFamily="34" charset="0"/>
                          <a:cs typeface="Arial" panose="020B0604020202020204" pitchFamily="34" charset="0"/>
                        </a:rPr>
                        <a:t>Microclima</a:t>
                      </a:r>
                    </a:p>
                    <a:p>
                      <a:pPr algn="ctr"/>
                      <a:endParaRPr lang="es-CO" sz="1600" dirty="0">
                        <a:solidFill>
                          <a:srgbClr val="002060"/>
                        </a:solidFill>
                        <a:latin typeface="Arial" panose="020B0604020202020204" pitchFamily="34" charset="0"/>
                        <a:cs typeface="Arial" panose="020B0604020202020204" pitchFamily="34" charset="0"/>
                      </a:endParaRPr>
                    </a:p>
                  </a:txBody>
                  <a:tcPr marL="91431" marR="91431" marT="45705" marB="45705">
                    <a:noFill/>
                  </a:tcPr>
                </a:tc>
                <a:extLst>
                  <a:ext uri="{0D108BD9-81ED-4DB2-BD59-A6C34878D82A}">
                    <a16:rowId xmlns:a16="http://schemas.microsoft.com/office/drawing/2014/main" val="3993594964"/>
                  </a:ext>
                </a:extLst>
              </a:tr>
              <a:tr h="1135325">
                <a:tc>
                  <a:txBody>
                    <a:bodyPr/>
                    <a:lstStyle/>
                    <a:p>
                      <a:pPr algn="ctr"/>
                      <a:r>
                        <a:rPr lang="es-CO" sz="2400" b="1" dirty="0">
                          <a:solidFill>
                            <a:srgbClr val="92D050"/>
                          </a:solidFill>
                          <a:latin typeface="Arial" panose="020B0604020202020204" pitchFamily="34" charset="0"/>
                          <a:cs typeface="Arial" panose="020B0604020202020204" pitchFamily="34" charset="0"/>
                        </a:rPr>
                        <a:t>93,54</a:t>
                      </a:r>
                    </a:p>
                    <a:p>
                      <a:pPr algn="ctr"/>
                      <a:r>
                        <a:rPr lang="es-CO" sz="1600" dirty="0">
                          <a:solidFill>
                            <a:schemeClr val="tx1"/>
                          </a:solidFill>
                          <a:latin typeface="Arial" panose="020B0604020202020204" pitchFamily="34" charset="0"/>
                          <a:cs typeface="Arial" panose="020B0604020202020204" pitchFamily="34" charset="0"/>
                        </a:rPr>
                        <a:t>Clima </a:t>
                      </a:r>
                    </a:p>
                    <a:p>
                      <a:pPr algn="ctr"/>
                      <a:r>
                        <a:rPr lang="es-CO" sz="1600" dirty="0">
                          <a:solidFill>
                            <a:schemeClr val="tx1"/>
                          </a:solidFill>
                          <a:latin typeface="Arial" panose="020B0604020202020204" pitchFamily="34" charset="0"/>
                          <a:cs typeface="Arial" panose="020B0604020202020204" pitchFamily="34" charset="0"/>
                        </a:rPr>
                        <a:t>Personal</a:t>
                      </a:r>
                    </a:p>
                  </a:txBody>
                  <a:tcPr marL="91431" marR="91431" marT="45705" marB="45705">
                    <a:noFill/>
                  </a:tcPr>
                </a:tc>
                <a:extLst>
                  <a:ext uri="{0D108BD9-81ED-4DB2-BD59-A6C34878D82A}">
                    <a16:rowId xmlns:a16="http://schemas.microsoft.com/office/drawing/2014/main" val="3986755777"/>
                  </a:ext>
                </a:extLst>
              </a:tr>
            </a:tbl>
          </a:graphicData>
        </a:graphic>
      </p:graphicFrame>
      <p:sp>
        <p:nvSpPr>
          <p:cNvPr id="5" name="Rectángulo 4">
            <a:extLst>
              <a:ext uri="{FF2B5EF4-FFF2-40B4-BE49-F238E27FC236}">
                <a16:creationId xmlns:a16="http://schemas.microsoft.com/office/drawing/2014/main" id="{61F51126-4876-43A9-8977-9F818BA59A62}"/>
              </a:ext>
            </a:extLst>
          </p:cNvPr>
          <p:cNvSpPr/>
          <p:nvPr/>
        </p:nvSpPr>
        <p:spPr>
          <a:xfrm>
            <a:off x="5354243" y="1950889"/>
            <a:ext cx="1560316" cy="1042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CO" sz="4000" b="1" dirty="0">
                <a:solidFill>
                  <a:srgbClr val="92D050"/>
                </a:solidFill>
                <a:latin typeface="Arial" panose="020B0604020202020204" pitchFamily="34" charset="0"/>
                <a:cs typeface="Arial" panose="020B0604020202020204" pitchFamily="34" charset="0"/>
              </a:rPr>
              <a:t>89,96</a:t>
            </a:r>
          </a:p>
          <a:p>
            <a:pPr algn="ctr" eaLnBrk="1" fontAlgn="auto" hangingPunct="1">
              <a:spcBef>
                <a:spcPts val="0"/>
              </a:spcBef>
              <a:spcAft>
                <a:spcPts val="0"/>
              </a:spcAft>
              <a:defRPr/>
            </a:pPr>
            <a:r>
              <a:rPr lang="es-CO" sz="1100" dirty="0">
                <a:solidFill>
                  <a:srgbClr val="3E2F00"/>
                </a:solidFill>
                <a:latin typeface="Arial" panose="020B0604020202020204" pitchFamily="34" charset="0"/>
                <a:cs typeface="Arial" panose="020B0604020202020204" pitchFamily="34" charset="0"/>
              </a:rPr>
              <a:t>Índice general de Clima </a:t>
            </a:r>
            <a:r>
              <a:rPr lang="es-CO" sz="1100" b="1" dirty="0">
                <a:solidFill>
                  <a:srgbClr val="3E2F00"/>
                </a:solidFill>
                <a:latin typeface="Arial" panose="020B0604020202020204" pitchFamily="34" charset="0"/>
                <a:cs typeface="Arial" panose="020B0604020202020204" pitchFamily="34" charset="0"/>
              </a:rPr>
              <a:t>(IGC)</a:t>
            </a:r>
          </a:p>
        </p:txBody>
      </p:sp>
      <p:pic>
        <p:nvPicPr>
          <p:cNvPr id="6" name="Imagen 5">
            <a:extLst>
              <a:ext uri="{FF2B5EF4-FFF2-40B4-BE49-F238E27FC236}">
                <a16:creationId xmlns:a16="http://schemas.microsoft.com/office/drawing/2014/main" id="{5F32522B-5696-4958-BEFA-484C6471245B}"/>
              </a:ext>
            </a:extLst>
          </p:cNvPr>
          <p:cNvPicPr>
            <a:picLocks noChangeAspect="1"/>
          </p:cNvPicPr>
          <p:nvPr/>
        </p:nvPicPr>
        <p:blipFill rotWithShape="1">
          <a:blip r:embed="rId3"/>
          <a:srcRect l="20109" t="64935" r="21304" b="9932"/>
          <a:stretch/>
        </p:blipFill>
        <p:spPr>
          <a:xfrm>
            <a:off x="3810392" y="5125580"/>
            <a:ext cx="4699110" cy="1133367"/>
          </a:xfrm>
          <a:prstGeom prst="rect">
            <a:avLst/>
          </a:prstGeom>
        </p:spPr>
      </p:pic>
      <p:sp>
        <p:nvSpPr>
          <p:cNvPr id="7" name="Rectángulo: esquinas redondeadas 6">
            <a:extLst>
              <a:ext uri="{FF2B5EF4-FFF2-40B4-BE49-F238E27FC236}">
                <a16:creationId xmlns:a16="http://schemas.microsoft.com/office/drawing/2014/main" id="{68168B4E-B805-47B8-AE02-1E13B1889A2E}"/>
              </a:ext>
            </a:extLst>
          </p:cNvPr>
          <p:cNvSpPr/>
          <p:nvPr/>
        </p:nvSpPr>
        <p:spPr>
          <a:xfrm>
            <a:off x="2145372" y="1193800"/>
            <a:ext cx="7951128" cy="393178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8" name="16 Imagen">
            <a:extLst>
              <a:ext uri="{FF2B5EF4-FFF2-40B4-BE49-F238E27FC236}">
                <a16:creationId xmlns:a16="http://schemas.microsoft.com/office/drawing/2014/main" id="{F101FBCD-C69E-44C3-A8E5-D21E3960B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9659" y="1491210"/>
            <a:ext cx="560762" cy="560762"/>
          </a:xfrm>
          <a:prstGeom prst="rect">
            <a:avLst/>
          </a:prstGeom>
        </p:spPr>
      </p:pic>
      <p:pic>
        <p:nvPicPr>
          <p:cNvPr id="9" name="15 Imagen">
            <a:extLst>
              <a:ext uri="{FF2B5EF4-FFF2-40B4-BE49-F238E27FC236}">
                <a16:creationId xmlns:a16="http://schemas.microsoft.com/office/drawing/2014/main" id="{1545E7A7-9D2C-44CF-8F78-56E5A9F1A5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67144" y="2637730"/>
            <a:ext cx="560762" cy="560762"/>
          </a:xfrm>
          <a:prstGeom prst="rect">
            <a:avLst/>
          </a:prstGeom>
        </p:spPr>
      </p:pic>
      <p:pic>
        <p:nvPicPr>
          <p:cNvPr id="10" name="14 Imagen">
            <a:extLst>
              <a:ext uri="{FF2B5EF4-FFF2-40B4-BE49-F238E27FC236}">
                <a16:creationId xmlns:a16="http://schemas.microsoft.com/office/drawing/2014/main" id="{0443CE85-D305-4A46-AEA3-21C6E5F90B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0392" y="3965089"/>
            <a:ext cx="397332" cy="556266"/>
          </a:xfrm>
          <a:prstGeom prst="rect">
            <a:avLst/>
          </a:prstGeom>
        </p:spPr>
      </p:pic>
      <p:pic>
        <p:nvPicPr>
          <p:cNvPr id="11" name="Imagen 10">
            <a:extLst>
              <a:ext uri="{FF2B5EF4-FFF2-40B4-BE49-F238E27FC236}">
                <a16:creationId xmlns:a16="http://schemas.microsoft.com/office/drawing/2014/main" id="{AD9F4BEA-5F3F-4D4D-AA54-597B57B5BC92}"/>
              </a:ext>
            </a:extLst>
          </p:cNvPr>
          <p:cNvPicPr>
            <a:picLocks noChangeAspect="1"/>
          </p:cNvPicPr>
          <p:nvPr/>
        </p:nvPicPr>
        <p:blipFill>
          <a:blip r:embed="rId7"/>
          <a:stretch>
            <a:fillRect/>
          </a:stretch>
        </p:blipFill>
        <p:spPr>
          <a:xfrm>
            <a:off x="4273384" y="3973812"/>
            <a:ext cx="386273" cy="554503"/>
          </a:xfrm>
          <a:prstGeom prst="rect">
            <a:avLst/>
          </a:prstGeom>
        </p:spPr>
      </p:pic>
      <p:pic>
        <p:nvPicPr>
          <p:cNvPr id="12" name="17 Imagen">
            <a:extLst>
              <a:ext uri="{FF2B5EF4-FFF2-40B4-BE49-F238E27FC236}">
                <a16:creationId xmlns:a16="http://schemas.microsoft.com/office/drawing/2014/main" id="{1E8582B3-1D30-4DBE-AA54-3AED7A734E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88486" y="1681709"/>
            <a:ext cx="492611" cy="492611"/>
          </a:xfrm>
          <a:prstGeom prst="rect">
            <a:avLst/>
          </a:prstGeom>
        </p:spPr>
      </p:pic>
      <p:pic>
        <p:nvPicPr>
          <p:cNvPr id="13" name="14 Imagen">
            <a:extLst>
              <a:ext uri="{FF2B5EF4-FFF2-40B4-BE49-F238E27FC236}">
                <a16:creationId xmlns:a16="http://schemas.microsoft.com/office/drawing/2014/main" id="{128AA041-0CC7-4DF0-89EB-CBB41A85A24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20813" y="2853134"/>
            <a:ext cx="492611" cy="492611"/>
          </a:xfrm>
          <a:prstGeom prst="rect">
            <a:avLst/>
          </a:prstGeom>
        </p:spPr>
      </p:pic>
      <p:pic>
        <p:nvPicPr>
          <p:cNvPr id="14" name="16 Imagen">
            <a:extLst>
              <a:ext uri="{FF2B5EF4-FFF2-40B4-BE49-F238E27FC236}">
                <a16:creationId xmlns:a16="http://schemas.microsoft.com/office/drawing/2014/main" id="{276667BF-5AE0-4059-A182-6772F03858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59343" y="3965088"/>
            <a:ext cx="492611" cy="492611"/>
          </a:xfrm>
          <a:prstGeom prst="rect">
            <a:avLst/>
          </a:prstGeom>
        </p:spPr>
      </p:pic>
      <p:sp>
        <p:nvSpPr>
          <p:cNvPr id="16" name="CuadroTexto 15">
            <a:extLst>
              <a:ext uri="{FF2B5EF4-FFF2-40B4-BE49-F238E27FC236}">
                <a16:creationId xmlns:a16="http://schemas.microsoft.com/office/drawing/2014/main" id="{69F90BDB-E6FE-4A56-B10A-6B5FD0B3FE5F}"/>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Índices Globales</a:t>
            </a:r>
          </a:p>
        </p:txBody>
      </p:sp>
      <p:grpSp>
        <p:nvGrpSpPr>
          <p:cNvPr id="2" name="Grupo 1">
            <a:extLst>
              <a:ext uri="{FF2B5EF4-FFF2-40B4-BE49-F238E27FC236}">
                <a16:creationId xmlns:a16="http://schemas.microsoft.com/office/drawing/2014/main" id="{0072AD31-0A01-4017-A195-284A25341376}"/>
              </a:ext>
            </a:extLst>
          </p:cNvPr>
          <p:cNvGrpSpPr/>
          <p:nvPr/>
        </p:nvGrpSpPr>
        <p:grpSpPr>
          <a:xfrm>
            <a:off x="5428109" y="3075895"/>
            <a:ext cx="1443138" cy="1075469"/>
            <a:chOff x="5428109" y="3075895"/>
            <a:chExt cx="1443138" cy="1075469"/>
          </a:xfrm>
        </p:grpSpPr>
        <p:pic>
          <p:nvPicPr>
            <p:cNvPr id="17" name="Picture 2" descr="ipse-1024x486 - GENSA SA ESP">
              <a:extLst>
                <a:ext uri="{FF2B5EF4-FFF2-40B4-BE49-F238E27FC236}">
                  <a16:creationId xmlns:a16="http://schemas.microsoft.com/office/drawing/2014/main" id="{FB12CC8F-DD2A-4852-B43B-BC12735C808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a:extLst>
                <a:ext uri="{FF2B5EF4-FFF2-40B4-BE49-F238E27FC236}">
                  <a16:creationId xmlns:a16="http://schemas.microsoft.com/office/drawing/2014/main" id="{DEEA2B17-A91F-4083-B42A-E72F00444777}"/>
                </a:ext>
              </a:extLst>
            </p:cNvPr>
            <p:cNvPicPr>
              <a:picLocks noChangeAspect="1"/>
            </p:cNvPicPr>
            <p:nvPr/>
          </p:nvPicPr>
          <p:blipFill>
            <a:blip r:embed="rId12"/>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2887363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CuadroTexto 15">
            <a:extLst>
              <a:ext uri="{FF2B5EF4-FFF2-40B4-BE49-F238E27FC236}">
                <a16:creationId xmlns:a16="http://schemas.microsoft.com/office/drawing/2014/main" id="{69F90BDB-E6FE-4A56-B10A-6B5FD0B3FE5F}"/>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Satisfacción general sobre el Clima Organizacional</a:t>
            </a:r>
          </a:p>
        </p:txBody>
      </p:sp>
      <p:pic>
        <p:nvPicPr>
          <p:cNvPr id="13" name="Imagen 12">
            <a:extLst>
              <a:ext uri="{FF2B5EF4-FFF2-40B4-BE49-F238E27FC236}">
                <a16:creationId xmlns:a16="http://schemas.microsoft.com/office/drawing/2014/main" id="{E8E526B0-3312-4E17-A0A3-86F83627CBEE}"/>
              </a:ext>
            </a:extLst>
          </p:cNvPr>
          <p:cNvPicPr>
            <a:picLocks noChangeAspect="1"/>
          </p:cNvPicPr>
          <p:nvPr/>
        </p:nvPicPr>
        <p:blipFill>
          <a:blip r:embed="rId3"/>
          <a:stretch>
            <a:fillRect/>
          </a:stretch>
        </p:blipFill>
        <p:spPr>
          <a:xfrm>
            <a:off x="1543256" y="2687914"/>
            <a:ext cx="8964687" cy="1420261"/>
          </a:xfrm>
          <a:prstGeom prst="rect">
            <a:avLst/>
          </a:prstGeom>
        </p:spPr>
      </p:pic>
      <p:sp>
        <p:nvSpPr>
          <p:cNvPr id="14" name="CuadroTexto 13">
            <a:extLst>
              <a:ext uri="{FF2B5EF4-FFF2-40B4-BE49-F238E27FC236}">
                <a16:creationId xmlns:a16="http://schemas.microsoft.com/office/drawing/2014/main" id="{05E81943-C841-49A9-91D6-30E908F240DE}"/>
              </a:ext>
            </a:extLst>
          </p:cNvPr>
          <p:cNvSpPr txBox="1"/>
          <p:nvPr/>
        </p:nvSpPr>
        <p:spPr>
          <a:xfrm>
            <a:off x="715618" y="1602793"/>
            <a:ext cx="11108081" cy="785343"/>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A continuación, se presenta la distribución de respuestas para cada una de las opciones a la pregunta “Seleccione la calificación que represente su nivel de satisfacción general sobre el Clima Organizacional dentro del IPSE:”</a:t>
            </a:r>
          </a:p>
        </p:txBody>
      </p:sp>
      <p:sp>
        <p:nvSpPr>
          <p:cNvPr id="15" name="CuadroTexto 14">
            <a:extLst>
              <a:ext uri="{FF2B5EF4-FFF2-40B4-BE49-F238E27FC236}">
                <a16:creationId xmlns:a16="http://schemas.microsoft.com/office/drawing/2014/main" id="{5734520A-FB18-41E0-BCC5-88BE84C6A089}"/>
              </a:ext>
            </a:extLst>
          </p:cNvPr>
          <p:cNvSpPr txBox="1"/>
          <p:nvPr/>
        </p:nvSpPr>
        <p:spPr>
          <a:xfrm>
            <a:off x="2033587" y="4145657"/>
            <a:ext cx="8130830" cy="416011"/>
          </a:xfrm>
          <a:prstGeom prst="rect">
            <a:avLst/>
          </a:prstGeom>
          <a:noFill/>
        </p:spPr>
        <p:txBody>
          <a:bodyPr wrap="square" rtlCol="0">
            <a:spAutoFit/>
          </a:bodyPr>
          <a:lstStyle/>
          <a:p>
            <a:pPr algn="just">
              <a:lnSpc>
                <a:spcPct val="150000"/>
              </a:lnSpc>
            </a:pPr>
            <a:r>
              <a:rPr lang="es-CO" sz="1600" b="1" dirty="0">
                <a:solidFill>
                  <a:schemeClr val="tx1">
                    <a:lumMod val="75000"/>
                    <a:lumOff val="25000"/>
                  </a:schemeClr>
                </a:solidFill>
                <a:latin typeface="Arial" panose="020B0604020202020204" pitchFamily="34" charset="0"/>
                <a:cs typeface="Arial" panose="020B0604020202020204" pitchFamily="34" charset="0"/>
              </a:rPr>
              <a:t>0,0%		9,0%		24,0%	               41,0%		26,0%</a:t>
            </a:r>
          </a:p>
        </p:txBody>
      </p:sp>
      <p:sp>
        <p:nvSpPr>
          <p:cNvPr id="18" name="CuadroTexto 17">
            <a:extLst>
              <a:ext uri="{FF2B5EF4-FFF2-40B4-BE49-F238E27FC236}">
                <a16:creationId xmlns:a16="http://schemas.microsoft.com/office/drawing/2014/main" id="{7A7F445E-1811-4A5F-AF80-98641BFB6C05}"/>
              </a:ext>
            </a:extLst>
          </p:cNvPr>
          <p:cNvSpPr txBox="1"/>
          <p:nvPr/>
        </p:nvSpPr>
        <p:spPr>
          <a:xfrm>
            <a:off x="0" y="4722129"/>
            <a:ext cx="12192000" cy="754694"/>
          </a:xfrm>
          <a:prstGeom prst="rect">
            <a:avLst/>
          </a:prstGeom>
          <a:noFill/>
        </p:spPr>
        <p:txBody>
          <a:bodyPr wrap="square" rtlCol="0">
            <a:spAutoFit/>
          </a:bodyPr>
          <a:lstStyle/>
          <a:p>
            <a:pPr algn="ctr">
              <a:lnSpc>
                <a:spcPct val="150000"/>
              </a:lnSpc>
            </a:pPr>
            <a:r>
              <a:rPr lang="es-CO" sz="3200" b="1" dirty="0">
                <a:solidFill>
                  <a:srgbClr val="7CCA53"/>
                </a:solidFill>
              </a:rPr>
              <a:t>3,84</a:t>
            </a:r>
            <a:r>
              <a:rPr lang="es-CO" sz="2800" dirty="0">
                <a:solidFill>
                  <a:srgbClr val="FFB80D"/>
                </a:solidFill>
              </a:rPr>
              <a:t> </a:t>
            </a:r>
            <a:endParaRPr lang="es-CO" sz="2800" b="1" dirty="0">
              <a:solidFill>
                <a:srgbClr val="FFB80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1423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CuadroTexto 19">
            <a:extLst>
              <a:ext uri="{FF2B5EF4-FFF2-40B4-BE49-F238E27FC236}">
                <a16:creationId xmlns:a16="http://schemas.microsoft.com/office/drawing/2014/main" id="{D320A3BC-E247-410C-941A-6A14974B44C8}"/>
              </a:ext>
            </a:extLst>
          </p:cNvPr>
          <p:cNvSpPr txBox="1"/>
          <p:nvPr/>
        </p:nvSpPr>
        <p:spPr>
          <a:xfrm>
            <a:off x="2067334" y="2251443"/>
            <a:ext cx="9037987" cy="769441"/>
          </a:xfrm>
          <a:prstGeom prst="rect">
            <a:avLst/>
          </a:prstGeom>
          <a:noFill/>
        </p:spPr>
        <p:txBody>
          <a:bodyPr wrap="square" rtlCol="0">
            <a:spAutoFit/>
          </a:bodyPr>
          <a:lstStyle/>
          <a:p>
            <a:pPr algn="ctr"/>
            <a:r>
              <a:rPr lang="es-CO" sz="4400" dirty="0">
                <a:solidFill>
                  <a:srgbClr val="92D050"/>
                </a:solidFill>
                <a:latin typeface="Arial" panose="020B0604020202020204" pitchFamily="34" charset="0"/>
                <a:cs typeface="Arial" panose="020B0604020202020204" pitchFamily="34" charset="0"/>
              </a:rPr>
              <a:t>84,75</a:t>
            </a:r>
          </a:p>
        </p:txBody>
      </p:sp>
      <p:sp>
        <p:nvSpPr>
          <p:cNvPr id="14" name="CuadroTexto 13">
            <a:extLst>
              <a:ext uri="{FF2B5EF4-FFF2-40B4-BE49-F238E27FC236}">
                <a16:creationId xmlns:a16="http://schemas.microsoft.com/office/drawing/2014/main" id="{E4F57D30-149C-47FD-8983-BD03F1D04163}"/>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Índices de Posicionamiento</a:t>
            </a:r>
          </a:p>
        </p:txBody>
      </p:sp>
      <p:sp>
        <p:nvSpPr>
          <p:cNvPr id="15" name="CuadroTexto 14">
            <a:extLst>
              <a:ext uri="{FF2B5EF4-FFF2-40B4-BE49-F238E27FC236}">
                <a16:creationId xmlns:a16="http://schemas.microsoft.com/office/drawing/2014/main" id="{A7C9F7BD-EA85-47D7-9545-20D82D5089DB}"/>
              </a:ext>
            </a:extLst>
          </p:cNvPr>
          <p:cNvSpPr txBox="1"/>
          <p:nvPr/>
        </p:nvSpPr>
        <p:spPr>
          <a:xfrm>
            <a:off x="1974574" y="1246487"/>
            <a:ext cx="9130748" cy="872034"/>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A continuación, se presentan los índices de posicionamiento del IPSE, según el estudio de Clima.</a:t>
            </a:r>
          </a:p>
        </p:txBody>
      </p:sp>
      <p:pic>
        <p:nvPicPr>
          <p:cNvPr id="16" name="Imagen 15">
            <a:extLst>
              <a:ext uri="{FF2B5EF4-FFF2-40B4-BE49-F238E27FC236}">
                <a16:creationId xmlns:a16="http://schemas.microsoft.com/office/drawing/2014/main" id="{D13C5BE7-EFBB-4FCD-8F98-B73AF73B3F6A}"/>
              </a:ext>
            </a:extLst>
          </p:cNvPr>
          <p:cNvPicPr>
            <a:picLocks noChangeAspect="1"/>
          </p:cNvPicPr>
          <p:nvPr/>
        </p:nvPicPr>
        <p:blipFill rotWithShape="1">
          <a:blip r:embed="rId3"/>
          <a:srcRect l="20109" t="64935" r="21304" b="9932"/>
          <a:stretch/>
        </p:blipFill>
        <p:spPr>
          <a:xfrm>
            <a:off x="5059493" y="4832287"/>
            <a:ext cx="3257328" cy="785627"/>
          </a:xfrm>
          <a:prstGeom prst="rect">
            <a:avLst/>
          </a:prstGeom>
        </p:spPr>
      </p:pic>
      <p:sp>
        <p:nvSpPr>
          <p:cNvPr id="17" name="CuadroTexto 16">
            <a:extLst>
              <a:ext uri="{FF2B5EF4-FFF2-40B4-BE49-F238E27FC236}">
                <a16:creationId xmlns:a16="http://schemas.microsoft.com/office/drawing/2014/main" id="{C84B4D79-0667-4648-84A7-FD81CB6389B7}"/>
              </a:ext>
            </a:extLst>
          </p:cNvPr>
          <p:cNvSpPr txBox="1"/>
          <p:nvPr/>
        </p:nvSpPr>
        <p:spPr>
          <a:xfrm>
            <a:off x="2067336" y="3265509"/>
            <a:ext cx="9037984" cy="784830"/>
          </a:xfrm>
          <a:prstGeom prst="rect">
            <a:avLst/>
          </a:prstGeom>
          <a:noFill/>
        </p:spPr>
        <p:txBody>
          <a:bodyPr wrap="square" rtlCol="0">
            <a:spAutoFit/>
          </a:bodyPr>
          <a:lstStyle/>
          <a:p>
            <a:pPr algn="ctr"/>
            <a:r>
              <a:rPr lang="es-CO" sz="4500" dirty="0">
                <a:latin typeface="Arial" panose="020B0604020202020204" pitchFamily="34" charset="0"/>
                <a:cs typeface="Arial" panose="020B0604020202020204" pitchFamily="34" charset="0"/>
              </a:rPr>
              <a:t>TOM</a:t>
            </a:r>
          </a:p>
        </p:txBody>
      </p:sp>
      <p:sp>
        <p:nvSpPr>
          <p:cNvPr id="19" name="CuadroTexto 18">
            <a:extLst>
              <a:ext uri="{FF2B5EF4-FFF2-40B4-BE49-F238E27FC236}">
                <a16:creationId xmlns:a16="http://schemas.microsoft.com/office/drawing/2014/main" id="{9649ADAB-9050-4E55-A319-3031253A6422}"/>
              </a:ext>
            </a:extLst>
          </p:cNvPr>
          <p:cNvSpPr txBox="1"/>
          <p:nvPr/>
        </p:nvSpPr>
        <p:spPr>
          <a:xfrm>
            <a:off x="2067336" y="3998604"/>
            <a:ext cx="9037984" cy="369332"/>
          </a:xfrm>
          <a:prstGeom prst="rect">
            <a:avLst/>
          </a:prstGeom>
          <a:noFill/>
        </p:spPr>
        <p:txBody>
          <a:bodyPr wrap="square" rtlCol="0">
            <a:spAutoFit/>
          </a:bodyPr>
          <a:lstStyle/>
          <a:p>
            <a:pPr algn="ctr"/>
            <a:r>
              <a:rPr lang="es-CO" i="1" dirty="0"/>
              <a:t>IPSE es la mejor entidad para trabajar. </a:t>
            </a:r>
          </a:p>
        </p:txBody>
      </p:sp>
      <p:sp>
        <p:nvSpPr>
          <p:cNvPr id="21" name="CuadroTexto 20">
            <a:extLst>
              <a:ext uri="{FF2B5EF4-FFF2-40B4-BE49-F238E27FC236}">
                <a16:creationId xmlns:a16="http://schemas.microsoft.com/office/drawing/2014/main" id="{79F3B3AC-7955-4193-ABB3-8CAA233703B2}"/>
              </a:ext>
            </a:extLst>
          </p:cNvPr>
          <p:cNvSpPr txBox="1"/>
          <p:nvPr/>
        </p:nvSpPr>
        <p:spPr>
          <a:xfrm>
            <a:off x="2067335" y="3095692"/>
            <a:ext cx="9037985" cy="307777"/>
          </a:xfrm>
          <a:prstGeom prst="rect">
            <a:avLst/>
          </a:prstGeom>
          <a:noFill/>
        </p:spPr>
        <p:txBody>
          <a:bodyPr wrap="square" rtlCol="0">
            <a:spAutoFit/>
          </a:bodyPr>
          <a:lstStyle/>
          <a:p>
            <a:pPr algn="ctr"/>
            <a:r>
              <a:rPr lang="es-CO" sz="1400" i="1" dirty="0"/>
              <a:t>Top </a:t>
            </a:r>
            <a:r>
              <a:rPr lang="es-CO" sz="1400" i="1" dirty="0" err="1"/>
              <a:t>Of</a:t>
            </a:r>
            <a:r>
              <a:rPr lang="es-CO" sz="1400" i="1" dirty="0"/>
              <a:t> </a:t>
            </a:r>
            <a:r>
              <a:rPr lang="es-CO" sz="1400" i="1" dirty="0" err="1"/>
              <a:t>Mind</a:t>
            </a:r>
            <a:endParaRPr lang="es-CO" sz="1400" i="1" dirty="0"/>
          </a:p>
        </p:txBody>
      </p:sp>
      <p:grpSp>
        <p:nvGrpSpPr>
          <p:cNvPr id="10" name="Grupo 9">
            <a:extLst>
              <a:ext uri="{FF2B5EF4-FFF2-40B4-BE49-F238E27FC236}">
                <a16:creationId xmlns:a16="http://schemas.microsoft.com/office/drawing/2014/main" id="{60E067FB-8998-499E-85F3-B88EC5F779C7}"/>
              </a:ext>
            </a:extLst>
          </p:cNvPr>
          <p:cNvGrpSpPr/>
          <p:nvPr/>
        </p:nvGrpSpPr>
        <p:grpSpPr>
          <a:xfrm>
            <a:off x="2599184" y="2605538"/>
            <a:ext cx="1443138" cy="1075469"/>
            <a:chOff x="5428109" y="3075895"/>
            <a:chExt cx="1443138" cy="1075469"/>
          </a:xfrm>
        </p:grpSpPr>
        <p:pic>
          <p:nvPicPr>
            <p:cNvPr id="12" name="Picture 2" descr="ipse-1024x486 - GENSA SA ESP">
              <a:extLst>
                <a:ext uri="{FF2B5EF4-FFF2-40B4-BE49-F238E27FC236}">
                  <a16:creationId xmlns:a16="http://schemas.microsoft.com/office/drawing/2014/main" id="{32D997D5-0784-4395-96D1-9507F40D58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a:extLst>
                <a:ext uri="{FF2B5EF4-FFF2-40B4-BE49-F238E27FC236}">
                  <a16:creationId xmlns:a16="http://schemas.microsoft.com/office/drawing/2014/main" id="{3C4337D9-9B1E-45F2-8EF7-CD72025282C2}"/>
                </a:ext>
              </a:extLst>
            </p:cNvPr>
            <p:cNvPicPr>
              <a:picLocks noChangeAspect="1"/>
            </p:cNvPicPr>
            <p:nvPr/>
          </p:nvPicPr>
          <p:blipFill>
            <a:blip r:embed="rId5"/>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3564137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CuadroTexto 12">
            <a:extLst>
              <a:ext uri="{FF2B5EF4-FFF2-40B4-BE49-F238E27FC236}">
                <a16:creationId xmlns:a16="http://schemas.microsoft.com/office/drawing/2014/main" id="{79D4356F-21DB-4217-BE87-D968A79D10BC}"/>
              </a:ext>
            </a:extLst>
          </p:cNvPr>
          <p:cNvSpPr txBox="1"/>
          <p:nvPr/>
        </p:nvSpPr>
        <p:spPr>
          <a:xfrm>
            <a:off x="2067334" y="2251443"/>
            <a:ext cx="9037987" cy="769441"/>
          </a:xfrm>
          <a:prstGeom prst="rect">
            <a:avLst/>
          </a:prstGeom>
          <a:noFill/>
        </p:spPr>
        <p:txBody>
          <a:bodyPr wrap="square" rtlCol="0">
            <a:spAutoFit/>
          </a:bodyPr>
          <a:lstStyle/>
          <a:p>
            <a:pPr algn="ctr"/>
            <a:r>
              <a:rPr lang="es-CO" sz="4400" dirty="0">
                <a:solidFill>
                  <a:srgbClr val="92D050"/>
                </a:solidFill>
                <a:latin typeface="Arial" panose="020B0604020202020204" pitchFamily="34" charset="0"/>
                <a:cs typeface="Arial" panose="020B0604020202020204" pitchFamily="34" charset="0"/>
              </a:rPr>
              <a:t>97,75</a:t>
            </a:r>
          </a:p>
        </p:txBody>
      </p:sp>
      <p:sp>
        <p:nvSpPr>
          <p:cNvPr id="14" name="CuadroTexto 13">
            <a:extLst>
              <a:ext uri="{FF2B5EF4-FFF2-40B4-BE49-F238E27FC236}">
                <a16:creationId xmlns:a16="http://schemas.microsoft.com/office/drawing/2014/main" id="{E4F57D30-149C-47FD-8983-BD03F1D04163}"/>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Índices de Posicionamiento</a:t>
            </a:r>
          </a:p>
        </p:txBody>
      </p:sp>
      <p:sp>
        <p:nvSpPr>
          <p:cNvPr id="15" name="CuadroTexto 14">
            <a:extLst>
              <a:ext uri="{FF2B5EF4-FFF2-40B4-BE49-F238E27FC236}">
                <a16:creationId xmlns:a16="http://schemas.microsoft.com/office/drawing/2014/main" id="{A7C9F7BD-EA85-47D7-9545-20D82D5089DB}"/>
              </a:ext>
            </a:extLst>
          </p:cNvPr>
          <p:cNvSpPr txBox="1"/>
          <p:nvPr/>
        </p:nvSpPr>
        <p:spPr>
          <a:xfrm>
            <a:off x="1974574" y="1246487"/>
            <a:ext cx="9130748" cy="872034"/>
          </a:xfrm>
          <a:prstGeom prst="rect">
            <a:avLst/>
          </a:prstGeom>
          <a:noFill/>
        </p:spPr>
        <p:txBody>
          <a:bodyPr wrap="square" rtlCol="0">
            <a:spAutoFit/>
          </a:bodyPr>
          <a:lstStyle/>
          <a:p>
            <a:pPr algn="just">
              <a:lnSpc>
                <a:spcPct val="150000"/>
              </a:lnSpc>
            </a:pPr>
            <a:r>
              <a:rPr lang="es-CO" dirty="0">
                <a:solidFill>
                  <a:schemeClr val="tx1">
                    <a:lumMod val="75000"/>
                    <a:lumOff val="25000"/>
                  </a:schemeClr>
                </a:solidFill>
                <a:latin typeface="Arial" panose="020B0604020202020204" pitchFamily="34" charset="0"/>
                <a:cs typeface="Arial" panose="020B0604020202020204" pitchFamily="34" charset="0"/>
              </a:rPr>
              <a:t>A continuación, se presentan los índices de posicionamiento del IPSE, según el estudio de Clima.</a:t>
            </a:r>
          </a:p>
        </p:txBody>
      </p:sp>
      <p:pic>
        <p:nvPicPr>
          <p:cNvPr id="16" name="Imagen 15">
            <a:extLst>
              <a:ext uri="{FF2B5EF4-FFF2-40B4-BE49-F238E27FC236}">
                <a16:creationId xmlns:a16="http://schemas.microsoft.com/office/drawing/2014/main" id="{D13C5BE7-EFBB-4FCD-8F98-B73AF73B3F6A}"/>
              </a:ext>
            </a:extLst>
          </p:cNvPr>
          <p:cNvPicPr>
            <a:picLocks noChangeAspect="1"/>
          </p:cNvPicPr>
          <p:nvPr/>
        </p:nvPicPr>
        <p:blipFill rotWithShape="1">
          <a:blip r:embed="rId3"/>
          <a:srcRect l="20109" t="64935" r="21304" b="9932"/>
          <a:stretch/>
        </p:blipFill>
        <p:spPr>
          <a:xfrm>
            <a:off x="5059493" y="5369183"/>
            <a:ext cx="3257328" cy="785627"/>
          </a:xfrm>
          <a:prstGeom prst="rect">
            <a:avLst/>
          </a:prstGeom>
        </p:spPr>
      </p:pic>
      <p:sp>
        <p:nvSpPr>
          <p:cNvPr id="10" name="CuadroTexto 9">
            <a:extLst>
              <a:ext uri="{FF2B5EF4-FFF2-40B4-BE49-F238E27FC236}">
                <a16:creationId xmlns:a16="http://schemas.microsoft.com/office/drawing/2014/main" id="{8D931900-4C56-42E6-B54F-871D1BAB3E41}"/>
              </a:ext>
            </a:extLst>
          </p:cNvPr>
          <p:cNvSpPr txBox="1"/>
          <p:nvPr/>
        </p:nvSpPr>
        <p:spPr>
          <a:xfrm>
            <a:off x="2067335" y="3043931"/>
            <a:ext cx="9037987" cy="784830"/>
          </a:xfrm>
          <a:prstGeom prst="rect">
            <a:avLst/>
          </a:prstGeom>
          <a:noFill/>
        </p:spPr>
        <p:txBody>
          <a:bodyPr wrap="square" rtlCol="0">
            <a:spAutoFit/>
          </a:bodyPr>
          <a:lstStyle/>
          <a:p>
            <a:pPr algn="ctr"/>
            <a:r>
              <a:rPr lang="es-CO" sz="4500" dirty="0">
                <a:latin typeface="Arial" panose="020B0604020202020204" pitchFamily="34" charset="0"/>
                <a:cs typeface="Arial" panose="020B0604020202020204" pitchFamily="34" charset="0"/>
              </a:rPr>
              <a:t>Orgullo</a:t>
            </a:r>
          </a:p>
        </p:txBody>
      </p:sp>
      <p:sp>
        <p:nvSpPr>
          <p:cNvPr id="11" name="CuadroTexto 10">
            <a:extLst>
              <a:ext uri="{FF2B5EF4-FFF2-40B4-BE49-F238E27FC236}">
                <a16:creationId xmlns:a16="http://schemas.microsoft.com/office/drawing/2014/main" id="{B70F8864-D757-474B-A131-D9C2991A5F98}"/>
              </a:ext>
            </a:extLst>
          </p:cNvPr>
          <p:cNvSpPr txBox="1"/>
          <p:nvPr/>
        </p:nvSpPr>
        <p:spPr>
          <a:xfrm>
            <a:off x="2067334" y="3788532"/>
            <a:ext cx="9037987" cy="369332"/>
          </a:xfrm>
          <a:prstGeom prst="rect">
            <a:avLst/>
          </a:prstGeom>
          <a:noFill/>
        </p:spPr>
        <p:txBody>
          <a:bodyPr wrap="square" rtlCol="0">
            <a:spAutoFit/>
          </a:bodyPr>
          <a:lstStyle>
            <a:defPPr>
              <a:defRPr lang="es-CO"/>
            </a:defPPr>
            <a:lvl1pPr>
              <a:defRPr i="1"/>
            </a:lvl1pPr>
          </a:lstStyle>
          <a:p>
            <a:pPr algn="ctr"/>
            <a:r>
              <a:rPr lang="es-CO" dirty="0"/>
              <a:t>Me siento orgulloso(a) de trabajar en IPSE.</a:t>
            </a:r>
          </a:p>
        </p:txBody>
      </p:sp>
      <p:sp>
        <p:nvSpPr>
          <p:cNvPr id="12" name="CuadroTexto 11">
            <a:extLst>
              <a:ext uri="{FF2B5EF4-FFF2-40B4-BE49-F238E27FC236}">
                <a16:creationId xmlns:a16="http://schemas.microsoft.com/office/drawing/2014/main" id="{4E990E65-8E04-4B21-9631-970FD126FB98}"/>
              </a:ext>
            </a:extLst>
          </p:cNvPr>
          <p:cNvSpPr txBox="1"/>
          <p:nvPr/>
        </p:nvSpPr>
        <p:spPr>
          <a:xfrm>
            <a:off x="1974574" y="4331464"/>
            <a:ext cx="9130747" cy="877163"/>
          </a:xfrm>
          <a:prstGeom prst="rect">
            <a:avLst/>
          </a:prstGeom>
          <a:noFill/>
        </p:spPr>
        <p:txBody>
          <a:bodyPr wrap="square" rtlCol="0">
            <a:spAutoFit/>
          </a:bodyPr>
          <a:lstStyle/>
          <a:p>
            <a:pPr algn="just"/>
            <a:r>
              <a:rPr lang="es-CO" sz="1700" dirty="0">
                <a:solidFill>
                  <a:schemeClr val="tx1">
                    <a:lumMod val="50000"/>
                    <a:lumOff val="50000"/>
                  </a:schemeClr>
                </a:solidFill>
              </a:rPr>
              <a:t>Los servidores consideran que IPSE es una gran entidad. Adicionalmente, expresan un nivel de orgullo por pertenecer a IPSE realmente alto, lo cual debe ser tenido en cuenta para los planes de intervención y despliegue de resultados.</a:t>
            </a:r>
          </a:p>
        </p:txBody>
      </p:sp>
      <p:grpSp>
        <p:nvGrpSpPr>
          <p:cNvPr id="18" name="Grupo 17">
            <a:extLst>
              <a:ext uri="{FF2B5EF4-FFF2-40B4-BE49-F238E27FC236}">
                <a16:creationId xmlns:a16="http://schemas.microsoft.com/office/drawing/2014/main" id="{BAD12784-04D4-49EA-8E17-26730C4D844C}"/>
              </a:ext>
            </a:extLst>
          </p:cNvPr>
          <p:cNvGrpSpPr/>
          <p:nvPr/>
        </p:nvGrpSpPr>
        <p:grpSpPr>
          <a:xfrm>
            <a:off x="2599184" y="2605538"/>
            <a:ext cx="1443138" cy="1075469"/>
            <a:chOff x="5428109" y="3075895"/>
            <a:chExt cx="1443138" cy="1075469"/>
          </a:xfrm>
        </p:grpSpPr>
        <p:pic>
          <p:nvPicPr>
            <p:cNvPr id="19" name="Picture 2" descr="ipse-1024x486 - GENSA SA ESP">
              <a:extLst>
                <a:ext uri="{FF2B5EF4-FFF2-40B4-BE49-F238E27FC236}">
                  <a16:creationId xmlns:a16="http://schemas.microsoft.com/office/drawing/2014/main" id="{7B3581F4-094B-48C3-BC37-3467A448E5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20" name="Imagen 19">
              <a:extLst>
                <a:ext uri="{FF2B5EF4-FFF2-40B4-BE49-F238E27FC236}">
                  <a16:creationId xmlns:a16="http://schemas.microsoft.com/office/drawing/2014/main" id="{39F6373F-1CFB-49AB-A5A1-347E38898C79}"/>
                </a:ext>
              </a:extLst>
            </p:cNvPr>
            <p:cNvPicPr>
              <a:picLocks noChangeAspect="1"/>
            </p:cNvPicPr>
            <p:nvPr/>
          </p:nvPicPr>
          <p:blipFill>
            <a:blip r:embed="rId5"/>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701523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la 2">
            <a:extLst>
              <a:ext uri="{FF2B5EF4-FFF2-40B4-BE49-F238E27FC236}">
                <a16:creationId xmlns:a16="http://schemas.microsoft.com/office/drawing/2014/main" id="{47B234E9-CC10-4B9C-8521-6901206D627B}"/>
              </a:ext>
            </a:extLst>
          </p:cNvPr>
          <p:cNvGraphicFramePr>
            <a:graphicFrameLocks noGrp="1"/>
          </p:cNvGraphicFramePr>
          <p:nvPr>
            <p:extLst>
              <p:ext uri="{D42A27DB-BD31-4B8C-83A1-F6EECF244321}">
                <p14:modId xmlns:p14="http://schemas.microsoft.com/office/powerpoint/2010/main" val="2133292240"/>
              </p:ext>
            </p:extLst>
          </p:nvPr>
        </p:nvGraphicFramePr>
        <p:xfrm>
          <a:off x="1365954" y="1340033"/>
          <a:ext cx="9187930" cy="4348480"/>
        </p:xfrm>
        <a:graphic>
          <a:graphicData uri="http://schemas.openxmlformats.org/drawingml/2006/table">
            <a:tbl>
              <a:tblPr firstRow="1" bandRow="1">
                <a:tableStyleId>{5C22544A-7EE6-4342-B048-85BDC9FD1C3A}</a:tableStyleId>
              </a:tblPr>
              <a:tblGrid>
                <a:gridCol w="4593965">
                  <a:extLst>
                    <a:ext uri="{9D8B030D-6E8A-4147-A177-3AD203B41FA5}">
                      <a16:colId xmlns:a16="http://schemas.microsoft.com/office/drawing/2014/main" val="96602067"/>
                    </a:ext>
                  </a:extLst>
                </a:gridCol>
                <a:gridCol w="4593965">
                  <a:extLst>
                    <a:ext uri="{9D8B030D-6E8A-4147-A177-3AD203B41FA5}">
                      <a16:colId xmlns:a16="http://schemas.microsoft.com/office/drawing/2014/main" val="23494084"/>
                    </a:ext>
                  </a:extLst>
                </a:gridCol>
              </a:tblGrid>
              <a:tr h="370840">
                <a:tc gridSpan="2">
                  <a:txBody>
                    <a:bodyPr/>
                    <a:lstStyle/>
                    <a:p>
                      <a:pPr algn="ctr"/>
                      <a:r>
                        <a:rPr lang="es-CO" dirty="0">
                          <a:latin typeface="Arial" panose="020B0604020202020204" pitchFamily="34" charset="0"/>
                          <a:cs typeface="Arial" panose="020B0604020202020204" pitchFamily="34" charset="0"/>
                        </a:rPr>
                        <a:t>MEDICIÓN DE CLIMA ORGANIZACIONAL</a:t>
                      </a:r>
                    </a:p>
                    <a:p>
                      <a:pPr algn="ctr"/>
                      <a:r>
                        <a:rPr lang="es-CO" dirty="0">
                          <a:latin typeface="Arial" panose="020B0604020202020204" pitchFamily="34" charset="0"/>
                          <a:cs typeface="Arial" panose="020B0604020202020204" pitchFamily="34" charset="0"/>
                        </a:rPr>
                        <a:t>IPSE– 2020 / 2021</a:t>
                      </a:r>
                    </a:p>
                  </a:txBody>
                  <a:tcPr>
                    <a:solidFill>
                      <a:srgbClr val="00ABB7"/>
                    </a:solidFill>
                  </a:tcPr>
                </a:tc>
                <a:tc hMerge="1">
                  <a:txBody>
                    <a:bodyPr/>
                    <a:lstStyle/>
                    <a:p>
                      <a:endParaRPr lang="es-CO" dirty="0"/>
                    </a:p>
                  </a:txBody>
                  <a:tcPr>
                    <a:solidFill>
                      <a:srgbClr val="00ABB7"/>
                    </a:solidFill>
                  </a:tcPr>
                </a:tc>
                <a:extLst>
                  <a:ext uri="{0D108BD9-81ED-4DB2-BD59-A6C34878D82A}">
                    <a16:rowId xmlns:a16="http://schemas.microsoft.com/office/drawing/2014/main" val="1197273626"/>
                  </a:ext>
                </a:extLst>
              </a:tr>
              <a:tr h="370840">
                <a:tc>
                  <a:txBody>
                    <a:bodyPr/>
                    <a:lstStyle/>
                    <a:p>
                      <a:r>
                        <a:rPr lang="es-CO" b="1" dirty="0">
                          <a:latin typeface="Arial" panose="020B0604020202020204" pitchFamily="34" charset="0"/>
                          <a:cs typeface="Arial" panose="020B0604020202020204" pitchFamily="34" charset="0"/>
                        </a:rPr>
                        <a:t>Muestra Objetivo</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100</a:t>
                      </a:r>
                    </a:p>
                  </a:txBody>
                  <a:tcPr>
                    <a:solidFill>
                      <a:schemeClr val="bg1">
                        <a:lumMod val="95000"/>
                      </a:schemeClr>
                    </a:solidFill>
                  </a:tcPr>
                </a:tc>
                <a:extLst>
                  <a:ext uri="{0D108BD9-81ED-4DB2-BD59-A6C34878D82A}">
                    <a16:rowId xmlns:a16="http://schemas.microsoft.com/office/drawing/2014/main" val="35361913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latin typeface="Arial" panose="020B0604020202020204" pitchFamily="34" charset="0"/>
                          <a:cs typeface="Arial" panose="020B0604020202020204" pitchFamily="34" charset="0"/>
                        </a:rPr>
                        <a:t>Muestra Final</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100</a:t>
                      </a:r>
                    </a:p>
                  </a:txBody>
                  <a:tcPr>
                    <a:solidFill>
                      <a:schemeClr val="bg1">
                        <a:lumMod val="95000"/>
                      </a:schemeClr>
                    </a:solidFill>
                  </a:tcPr>
                </a:tc>
                <a:extLst>
                  <a:ext uri="{0D108BD9-81ED-4DB2-BD59-A6C34878D82A}">
                    <a16:rowId xmlns:a16="http://schemas.microsoft.com/office/drawing/2014/main" val="134476899"/>
                  </a:ext>
                </a:extLst>
              </a:tr>
              <a:tr h="370840">
                <a:tc>
                  <a:txBody>
                    <a:bodyPr/>
                    <a:lstStyle/>
                    <a:p>
                      <a:r>
                        <a:rPr lang="es-CO" b="1" dirty="0">
                          <a:latin typeface="Arial" panose="020B0604020202020204" pitchFamily="34" charset="0"/>
                          <a:cs typeface="Arial" panose="020B0604020202020204" pitchFamily="34" charset="0"/>
                        </a:rPr>
                        <a:t>Cobertura</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100,0%</a:t>
                      </a:r>
                    </a:p>
                  </a:txBody>
                  <a:tcPr>
                    <a:solidFill>
                      <a:schemeClr val="bg1">
                        <a:lumMod val="95000"/>
                      </a:schemeClr>
                    </a:solidFill>
                  </a:tcPr>
                </a:tc>
                <a:extLst>
                  <a:ext uri="{0D108BD9-81ED-4DB2-BD59-A6C34878D82A}">
                    <a16:rowId xmlns:a16="http://schemas.microsoft.com/office/drawing/2014/main" val="1003419527"/>
                  </a:ext>
                </a:extLst>
              </a:tr>
              <a:tr h="370840">
                <a:tc>
                  <a:txBody>
                    <a:bodyPr/>
                    <a:lstStyle/>
                    <a:p>
                      <a:r>
                        <a:rPr lang="es-CO" b="1" dirty="0">
                          <a:latin typeface="Arial" panose="020B0604020202020204" pitchFamily="34" charset="0"/>
                          <a:cs typeface="Arial" panose="020B0604020202020204" pitchFamily="34" charset="0"/>
                        </a:rPr>
                        <a:t>Método de Recolección</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Aplicativo Virtual</a:t>
                      </a:r>
                    </a:p>
                  </a:txBody>
                  <a:tcPr>
                    <a:solidFill>
                      <a:schemeClr val="bg1">
                        <a:lumMod val="95000"/>
                      </a:schemeClr>
                    </a:solidFill>
                  </a:tcPr>
                </a:tc>
                <a:extLst>
                  <a:ext uri="{0D108BD9-81ED-4DB2-BD59-A6C34878D82A}">
                    <a16:rowId xmlns:a16="http://schemas.microsoft.com/office/drawing/2014/main" val="621985592"/>
                  </a:ext>
                </a:extLst>
              </a:tr>
              <a:tr h="370840">
                <a:tc>
                  <a:txBody>
                    <a:bodyPr/>
                    <a:lstStyle/>
                    <a:p>
                      <a:r>
                        <a:rPr lang="es-CO" b="1" dirty="0">
                          <a:latin typeface="Arial" panose="020B0604020202020204" pitchFamily="34" charset="0"/>
                          <a:cs typeface="Arial" panose="020B0604020202020204" pitchFamily="34" charset="0"/>
                        </a:rPr>
                        <a:t>Fecha de Aplicación</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10 a 19 de Mayo 2021</a:t>
                      </a:r>
                    </a:p>
                  </a:txBody>
                  <a:tcPr>
                    <a:solidFill>
                      <a:schemeClr val="bg1">
                        <a:lumMod val="95000"/>
                      </a:schemeClr>
                    </a:solidFill>
                  </a:tcPr>
                </a:tc>
                <a:extLst>
                  <a:ext uri="{0D108BD9-81ED-4DB2-BD59-A6C34878D82A}">
                    <a16:rowId xmlns:a16="http://schemas.microsoft.com/office/drawing/2014/main" val="493701390"/>
                  </a:ext>
                </a:extLst>
              </a:tr>
              <a:tr h="370840">
                <a:tc>
                  <a:txBody>
                    <a:bodyPr/>
                    <a:lstStyle/>
                    <a:p>
                      <a:r>
                        <a:rPr lang="es-CO" b="1" dirty="0">
                          <a:latin typeface="Arial" panose="020B0604020202020204" pitchFamily="34" charset="0"/>
                          <a:cs typeface="Arial" panose="020B0604020202020204" pitchFamily="34" charset="0"/>
                        </a:rPr>
                        <a:t>Tiempo de Aplicación Promedio</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28 minutos</a:t>
                      </a:r>
                    </a:p>
                  </a:txBody>
                  <a:tcPr>
                    <a:solidFill>
                      <a:schemeClr val="bg1">
                        <a:lumMod val="95000"/>
                      </a:schemeClr>
                    </a:solidFill>
                  </a:tcPr>
                </a:tc>
                <a:extLst>
                  <a:ext uri="{0D108BD9-81ED-4DB2-BD59-A6C34878D82A}">
                    <a16:rowId xmlns:a16="http://schemas.microsoft.com/office/drawing/2014/main" val="1680398816"/>
                  </a:ext>
                </a:extLst>
              </a:tr>
              <a:tr h="370840">
                <a:tc>
                  <a:txBody>
                    <a:bodyPr/>
                    <a:lstStyle/>
                    <a:p>
                      <a:r>
                        <a:rPr lang="es-CO" b="1" dirty="0">
                          <a:latin typeface="Arial" panose="020B0604020202020204" pitchFamily="34" charset="0"/>
                          <a:cs typeface="Arial" panose="020B0604020202020204" pitchFamily="34" charset="0"/>
                        </a:rPr>
                        <a:t>Margen de Error (IC 95%)</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1,81</a:t>
                      </a:r>
                    </a:p>
                  </a:txBody>
                  <a:tcPr>
                    <a:solidFill>
                      <a:schemeClr val="bg1">
                        <a:lumMod val="95000"/>
                      </a:schemeClr>
                    </a:solidFill>
                  </a:tcPr>
                </a:tc>
                <a:extLst>
                  <a:ext uri="{0D108BD9-81ED-4DB2-BD59-A6C34878D82A}">
                    <a16:rowId xmlns:a16="http://schemas.microsoft.com/office/drawing/2014/main" val="3112425117"/>
                  </a:ext>
                </a:extLst>
              </a:tr>
              <a:tr h="370840">
                <a:tc>
                  <a:txBody>
                    <a:bodyPr/>
                    <a:lstStyle/>
                    <a:p>
                      <a:r>
                        <a:rPr lang="es-CO" b="1" dirty="0">
                          <a:latin typeface="Arial" panose="020B0604020202020204" pitchFamily="34" charset="0"/>
                          <a:cs typeface="Arial" panose="020B0604020202020204" pitchFamily="34" charset="0"/>
                        </a:rPr>
                        <a:t>Número de ítems</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94</a:t>
                      </a:r>
                    </a:p>
                  </a:txBody>
                  <a:tcPr>
                    <a:solidFill>
                      <a:schemeClr val="bg1">
                        <a:lumMod val="95000"/>
                      </a:schemeClr>
                    </a:solidFill>
                  </a:tcPr>
                </a:tc>
                <a:extLst>
                  <a:ext uri="{0D108BD9-81ED-4DB2-BD59-A6C34878D82A}">
                    <a16:rowId xmlns:a16="http://schemas.microsoft.com/office/drawing/2014/main" val="2227901965"/>
                  </a:ext>
                </a:extLst>
              </a:tr>
              <a:tr h="370840">
                <a:tc>
                  <a:txBody>
                    <a:bodyPr/>
                    <a:lstStyle/>
                    <a:p>
                      <a:r>
                        <a:rPr lang="es-CO" b="1" dirty="0">
                          <a:latin typeface="Arial" panose="020B0604020202020204" pitchFamily="34" charset="0"/>
                          <a:cs typeface="Arial" panose="020B0604020202020204" pitchFamily="34" charset="0"/>
                        </a:rPr>
                        <a:t>Fiabilidad del Instrumento</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0,980</a:t>
                      </a:r>
                    </a:p>
                  </a:txBody>
                  <a:tcPr>
                    <a:solidFill>
                      <a:schemeClr val="bg1">
                        <a:lumMod val="95000"/>
                      </a:schemeClr>
                    </a:solidFill>
                  </a:tcPr>
                </a:tc>
                <a:extLst>
                  <a:ext uri="{0D108BD9-81ED-4DB2-BD59-A6C34878D82A}">
                    <a16:rowId xmlns:a16="http://schemas.microsoft.com/office/drawing/2014/main" val="99670648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latin typeface="Arial" panose="020B0604020202020204" pitchFamily="34" charset="0"/>
                          <a:cs typeface="Arial" panose="020B0604020202020204" pitchFamily="34" charset="0"/>
                        </a:rPr>
                        <a:t>Validez del Instrumento</a:t>
                      </a:r>
                    </a:p>
                  </a:txBody>
                  <a:tcPr>
                    <a:solidFill>
                      <a:schemeClr val="bg1">
                        <a:lumMod val="95000"/>
                      </a:schemeClr>
                    </a:solidFill>
                  </a:tcPr>
                </a:tc>
                <a:tc>
                  <a:txBody>
                    <a:bodyPr/>
                    <a:lstStyle/>
                    <a:p>
                      <a:r>
                        <a:rPr lang="es-CO" dirty="0">
                          <a:latin typeface="Arial" panose="020B0604020202020204" pitchFamily="34" charset="0"/>
                          <a:cs typeface="Arial" panose="020B0604020202020204" pitchFamily="34" charset="0"/>
                        </a:rPr>
                        <a:t>82.45% Varianza Explicada</a:t>
                      </a:r>
                    </a:p>
                  </a:txBody>
                  <a:tcPr>
                    <a:solidFill>
                      <a:schemeClr val="bg1">
                        <a:lumMod val="95000"/>
                      </a:schemeClr>
                    </a:solidFill>
                  </a:tcPr>
                </a:tc>
                <a:extLst>
                  <a:ext uri="{0D108BD9-81ED-4DB2-BD59-A6C34878D82A}">
                    <a16:rowId xmlns:a16="http://schemas.microsoft.com/office/drawing/2014/main" val="3417604113"/>
                  </a:ext>
                </a:extLst>
              </a:tr>
            </a:tbl>
          </a:graphicData>
        </a:graphic>
      </p:graphicFrame>
      <p:sp>
        <p:nvSpPr>
          <p:cNvPr id="5" name="CuadroTexto 4">
            <a:extLst>
              <a:ext uri="{FF2B5EF4-FFF2-40B4-BE49-F238E27FC236}">
                <a16:creationId xmlns:a16="http://schemas.microsoft.com/office/drawing/2014/main" id="{8E022F7C-619C-4097-AFF6-0675ED7D6B89}"/>
              </a:ext>
            </a:extLst>
          </p:cNvPr>
          <p:cNvSpPr txBox="1"/>
          <p:nvPr/>
        </p:nvSpPr>
        <p:spPr>
          <a:xfrm>
            <a:off x="8734398" y="570622"/>
            <a:ext cx="2563522" cy="523220"/>
          </a:xfrm>
          <a:prstGeom prst="rect">
            <a:avLst/>
          </a:prstGeom>
          <a:noFill/>
        </p:spPr>
        <p:txBody>
          <a:bodyPr wrap="none" rtlCol="0">
            <a:spAutoFit/>
          </a:bodyPr>
          <a:lstStyle/>
          <a:p>
            <a:pPr algn="ct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Ficha Técnica</a:t>
            </a:r>
          </a:p>
        </p:txBody>
      </p:sp>
    </p:spTree>
    <p:extLst>
      <p:ext uri="{BB962C8B-B14F-4D97-AF65-F5344CB8AC3E}">
        <p14:creationId xmlns:p14="http://schemas.microsoft.com/office/powerpoint/2010/main" val="2559877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CuadroTexto 15">
            <a:extLst>
              <a:ext uri="{FF2B5EF4-FFF2-40B4-BE49-F238E27FC236}">
                <a16:creationId xmlns:a16="http://schemas.microsoft.com/office/drawing/2014/main" id="{69F90BDB-E6FE-4A56-B10A-6B5FD0B3FE5F}"/>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Índices Globales</a:t>
            </a:r>
          </a:p>
        </p:txBody>
      </p:sp>
      <p:graphicFrame>
        <p:nvGraphicFramePr>
          <p:cNvPr id="17" name="10 Tabla">
            <a:extLst>
              <a:ext uri="{FF2B5EF4-FFF2-40B4-BE49-F238E27FC236}">
                <a16:creationId xmlns:a16="http://schemas.microsoft.com/office/drawing/2014/main" id="{377D4C75-D6D2-4533-B89C-2C386D9D3599}"/>
              </a:ext>
            </a:extLst>
          </p:cNvPr>
          <p:cNvGraphicFramePr>
            <a:graphicFrameLocks noGrp="1"/>
          </p:cNvGraphicFramePr>
          <p:nvPr>
            <p:extLst>
              <p:ext uri="{D42A27DB-BD31-4B8C-83A1-F6EECF244321}">
                <p14:modId xmlns:p14="http://schemas.microsoft.com/office/powerpoint/2010/main" val="4211492618"/>
              </p:ext>
            </p:extLst>
          </p:nvPr>
        </p:nvGraphicFramePr>
        <p:xfrm>
          <a:off x="1951640" y="1574209"/>
          <a:ext cx="8288720" cy="4023360"/>
        </p:xfrm>
        <a:graphic>
          <a:graphicData uri="http://schemas.openxmlformats.org/drawingml/2006/table">
            <a:tbl>
              <a:tblPr firstRow="1" bandRow="1">
                <a:tableStyleId>{2D5ABB26-0587-4C30-8999-92F81FD0307C}</a:tableStyleId>
              </a:tblPr>
              <a:tblGrid>
                <a:gridCol w="2079183">
                  <a:extLst>
                    <a:ext uri="{9D8B030D-6E8A-4147-A177-3AD203B41FA5}">
                      <a16:colId xmlns:a16="http://schemas.microsoft.com/office/drawing/2014/main" val="1920613878"/>
                    </a:ext>
                  </a:extLst>
                </a:gridCol>
                <a:gridCol w="2079183">
                  <a:extLst>
                    <a:ext uri="{9D8B030D-6E8A-4147-A177-3AD203B41FA5}">
                      <a16:colId xmlns:a16="http://schemas.microsoft.com/office/drawing/2014/main" val="20000"/>
                    </a:ext>
                  </a:extLst>
                </a:gridCol>
                <a:gridCol w="2069354">
                  <a:extLst>
                    <a:ext uri="{9D8B030D-6E8A-4147-A177-3AD203B41FA5}">
                      <a16:colId xmlns:a16="http://schemas.microsoft.com/office/drawing/2014/main" val="20001"/>
                    </a:ext>
                  </a:extLst>
                </a:gridCol>
                <a:gridCol w="2061000">
                  <a:extLst>
                    <a:ext uri="{9D8B030D-6E8A-4147-A177-3AD203B41FA5}">
                      <a16:colId xmlns:a16="http://schemas.microsoft.com/office/drawing/2014/main" val="20002"/>
                    </a:ext>
                  </a:extLst>
                </a:gridCol>
              </a:tblGrid>
              <a:tr h="274522">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endParaRPr lang="es-CO"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Macroclima</a:t>
                      </a:r>
                      <a:endParaRPr lang="es-CO"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Microclima</a:t>
                      </a:r>
                      <a:endParaRPr lang="es-CO"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indent="0" algn="ctr" defTabSz="1018367" rtl="0" eaLnBrk="1" fontAlgn="auto" latinLnBrk="0" hangingPunct="1">
                        <a:lnSpc>
                          <a:spcPct val="100000"/>
                        </a:lnSpc>
                        <a:spcBef>
                          <a:spcPts val="0"/>
                        </a:spcBef>
                        <a:spcAft>
                          <a:spcPts val="0"/>
                        </a:spcAft>
                        <a:buClrTx/>
                        <a:buSzTx/>
                        <a:buFontTx/>
                        <a:buNone/>
                        <a:tabLst/>
                        <a:defRPr/>
                      </a:pP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Clima Personal</a:t>
                      </a:r>
                      <a:endParaRPr lang="es-CO"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37919">
                <a:tc>
                  <a:txBody>
                    <a:bodyPr/>
                    <a:lstStyle/>
                    <a:p>
                      <a:pPr algn="ct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algn="ct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algn="ct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Comportamiento Organizacional</a:t>
                      </a:r>
                      <a:endParaRPr lang="es-CO" sz="1600"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CO" sz="3200" b="1" kern="1200" dirty="0">
                          <a:solidFill>
                            <a:srgbClr val="7CCA53"/>
                          </a:solidFill>
                          <a:latin typeface="Arial" panose="020B0604020202020204" pitchFamily="34" charset="0"/>
                          <a:ea typeface="+mn-ea"/>
                          <a:cs typeface="Arial" panose="020B0604020202020204" pitchFamily="34" charset="0"/>
                        </a:rPr>
                        <a:t>85,62</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92,83</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91,44</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79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Estructura Organizacional</a:t>
                      </a:r>
                      <a:endParaRPr lang="es-CO" sz="1600"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CO" sz="3200" b="1" kern="1200" dirty="0">
                          <a:solidFill>
                            <a:srgbClr val="7CCA53"/>
                          </a:solidFill>
                          <a:latin typeface="Arial" panose="020B0604020202020204" pitchFamily="34" charset="0"/>
                          <a:ea typeface="+mn-ea"/>
                          <a:cs typeface="Arial" panose="020B0604020202020204" pitchFamily="34" charset="0"/>
                        </a:rPr>
                        <a:t>85,30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90,33</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92,32</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08003312"/>
                  </a:ext>
                </a:extLst>
              </a:tr>
              <a:tr h="237919">
                <a:tc>
                  <a:txBody>
                    <a:bodyPr/>
                    <a:lstStyle/>
                    <a:p>
                      <a:pPr algn="ct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algn="ctr"/>
                      <a:endPar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endParaRPr>
                    </a:p>
                    <a:p>
                      <a:pPr algn="ctr"/>
                      <a:r>
                        <a:rPr lang="es-MX" sz="1600" b="1" kern="1200" dirty="0">
                          <a:solidFill>
                            <a:schemeClr val="tx1">
                              <a:lumMod val="50000"/>
                              <a:lumOff val="50000"/>
                            </a:schemeClr>
                          </a:solidFill>
                          <a:latin typeface="Arial" panose="020B0604020202020204" pitchFamily="34" charset="0"/>
                          <a:ea typeface="+mn-ea"/>
                          <a:cs typeface="Arial" panose="020B0604020202020204" pitchFamily="34" charset="0"/>
                        </a:rPr>
                        <a:t>Estilos de Liderazgo</a:t>
                      </a:r>
                      <a:endParaRPr lang="es-CO" sz="1600"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CO" sz="3200" b="1" kern="1200" dirty="0">
                          <a:solidFill>
                            <a:srgbClr val="7CCA53"/>
                          </a:solidFill>
                          <a:latin typeface="Arial" panose="020B0604020202020204" pitchFamily="34" charset="0"/>
                          <a:ea typeface="+mn-ea"/>
                          <a:cs typeface="Arial" panose="020B0604020202020204" pitchFamily="34" charset="0"/>
                        </a:rPr>
                        <a:t>85,83</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92,15</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3200" b="1" kern="1200" dirty="0">
                          <a:solidFill>
                            <a:srgbClr val="7CCA53"/>
                          </a:solidFill>
                          <a:latin typeface="Arial" panose="020B0604020202020204" pitchFamily="34" charset="0"/>
                          <a:ea typeface="+mn-ea"/>
                          <a:cs typeface="Arial" panose="020B0604020202020204" pitchFamily="34" charset="0"/>
                        </a:rPr>
                        <a:t>95,78</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0776960"/>
                  </a:ext>
                </a:extLst>
              </a:tr>
            </a:tbl>
          </a:graphicData>
        </a:graphic>
      </p:graphicFrame>
      <p:pic>
        <p:nvPicPr>
          <p:cNvPr id="19" name="16 Imagen">
            <a:extLst>
              <a:ext uri="{FF2B5EF4-FFF2-40B4-BE49-F238E27FC236}">
                <a16:creationId xmlns:a16="http://schemas.microsoft.com/office/drawing/2014/main" id="{0979A242-DFCC-48E7-B321-1DB8C96CC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0563" y="1684416"/>
            <a:ext cx="406240" cy="406240"/>
          </a:xfrm>
          <a:prstGeom prst="rect">
            <a:avLst/>
          </a:prstGeom>
        </p:spPr>
      </p:pic>
      <p:pic>
        <p:nvPicPr>
          <p:cNvPr id="20" name="15 Imagen">
            <a:extLst>
              <a:ext uri="{FF2B5EF4-FFF2-40B4-BE49-F238E27FC236}">
                <a16:creationId xmlns:a16="http://schemas.microsoft.com/office/drawing/2014/main" id="{D2C0B090-6A39-434A-AC23-BD9772BBE3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8757" y="1684416"/>
            <a:ext cx="406240" cy="406240"/>
          </a:xfrm>
          <a:prstGeom prst="rect">
            <a:avLst/>
          </a:prstGeom>
        </p:spPr>
      </p:pic>
      <p:grpSp>
        <p:nvGrpSpPr>
          <p:cNvPr id="2" name="Grupo 1">
            <a:extLst>
              <a:ext uri="{FF2B5EF4-FFF2-40B4-BE49-F238E27FC236}">
                <a16:creationId xmlns:a16="http://schemas.microsoft.com/office/drawing/2014/main" id="{8F59D66B-E520-4487-B15E-ECEB1448FC1A}"/>
              </a:ext>
            </a:extLst>
          </p:cNvPr>
          <p:cNvGrpSpPr/>
          <p:nvPr/>
        </p:nvGrpSpPr>
        <p:grpSpPr>
          <a:xfrm>
            <a:off x="8845367" y="1727430"/>
            <a:ext cx="615689" cy="416465"/>
            <a:chOff x="8779107" y="1131083"/>
            <a:chExt cx="615689" cy="416465"/>
          </a:xfrm>
        </p:grpSpPr>
        <p:pic>
          <p:nvPicPr>
            <p:cNvPr id="21" name="14 Imagen">
              <a:extLst>
                <a:ext uri="{FF2B5EF4-FFF2-40B4-BE49-F238E27FC236}">
                  <a16:creationId xmlns:a16="http://schemas.microsoft.com/office/drawing/2014/main" id="{64620494-FFF7-4297-A163-A0703DF2FC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79107" y="1131083"/>
              <a:ext cx="287844" cy="402982"/>
            </a:xfrm>
            <a:prstGeom prst="rect">
              <a:avLst/>
            </a:prstGeom>
          </p:spPr>
        </p:pic>
        <p:pic>
          <p:nvPicPr>
            <p:cNvPr id="22" name="Imagen 21">
              <a:extLst>
                <a:ext uri="{FF2B5EF4-FFF2-40B4-BE49-F238E27FC236}">
                  <a16:creationId xmlns:a16="http://schemas.microsoft.com/office/drawing/2014/main" id="{A554B8C7-BD30-44C6-94BB-54E5C7513636}"/>
                </a:ext>
              </a:extLst>
            </p:cNvPr>
            <p:cNvPicPr>
              <a:picLocks noChangeAspect="1"/>
            </p:cNvPicPr>
            <p:nvPr/>
          </p:nvPicPr>
          <p:blipFill>
            <a:blip r:embed="rId6"/>
            <a:stretch>
              <a:fillRect/>
            </a:stretch>
          </p:blipFill>
          <p:spPr>
            <a:xfrm>
              <a:off x="9114963" y="1145842"/>
              <a:ext cx="279833" cy="401706"/>
            </a:xfrm>
            <a:prstGeom prst="rect">
              <a:avLst/>
            </a:prstGeom>
          </p:spPr>
        </p:pic>
      </p:grpSp>
      <p:pic>
        <p:nvPicPr>
          <p:cNvPr id="23" name="17 Imagen">
            <a:extLst>
              <a:ext uri="{FF2B5EF4-FFF2-40B4-BE49-F238E27FC236}">
                <a16:creationId xmlns:a16="http://schemas.microsoft.com/office/drawing/2014/main" id="{33D73962-BB49-4E87-B044-D14EF6C77C5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5794" y="2507941"/>
            <a:ext cx="421754" cy="421754"/>
          </a:xfrm>
          <a:prstGeom prst="rect">
            <a:avLst/>
          </a:prstGeom>
        </p:spPr>
      </p:pic>
      <p:pic>
        <p:nvPicPr>
          <p:cNvPr id="24" name="14 Imagen">
            <a:extLst>
              <a:ext uri="{FF2B5EF4-FFF2-40B4-BE49-F238E27FC236}">
                <a16:creationId xmlns:a16="http://schemas.microsoft.com/office/drawing/2014/main" id="{E604CDD9-9D4E-4D87-B5C6-5084C24FAD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09046" y="3526983"/>
            <a:ext cx="421754" cy="421754"/>
          </a:xfrm>
          <a:prstGeom prst="rect">
            <a:avLst/>
          </a:prstGeom>
        </p:spPr>
      </p:pic>
      <p:pic>
        <p:nvPicPr>
          <p:cNvPr id="25" name="16 Imagen">
            <a:extLst>
              <a:ext uri="{FF2B5EF4-FFF2-40B4-BE49-F238E27FC236}">
                <a16:creationId xmlns:a16="http://schemas.microsoft.com/office/drawing/2014/main" id="{D39B6D1B-9D34-44A1-A9C0-83B77F8006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2298" y="4631831"/>
            <a:ext cx="421754" cy="421754"/>
          </a:xfrm>
          <a:prstGeom prst="rect">
            <a:avLst/>
          </a:prstGeom>
        </p:spPr>
      </p:pic>
      <p:grpSp>
        <p:nvGrpSpPr>
          <p:cNvPr id="14" name="Grupo 13">
            <a:extLst>
              <a:ext uri="{FF2B5EF4-FFF2-40B4-BE49-F238E27FC236}">
                <a16:creationId xmlns:a16="http://schemas.microsoft.com/office/drawing/2014/main" id="{653212A7-8708-4393-B582-774B7E230512}"/>
              </a:ext>
            </a:extLst>
          </p:cNvPr>
          <p:cNvGrpSpPr/>
          <p:nvPr/>
        </p:nvGrpSpPr>
        <p:grpSpPr>
          <a:xfrm>
            <a:off x="2520319" y="1691130"/>
            <a:ext cx="840150" cy="625044"/>
            <a:chOff x="5428109" y="3075895"/>
            <a:chExt cx="1443138" cy="1075469"/>
          </a:xfrm>
        </p:grpSpPr>
        <p:pic>
          <p:nvPicPr>
            <p:cNvPr id="15" name="Picture 2" descr="ipse-1024x486 - GENSA SA ESP">
              <a:extLst>
                <a:ext uri="{FF2B5EF4-FFF2-40B4-BE49-F238E27FC236}">
                  <a16:creationId xmlns:a16="http://schemas.microsoft.com/office/drawing/2014/main" id="{E619FB02-A03F-4B12-A11F-1D217D9A281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n 17">
              <a:extLst>
                <a:ext uri="{FF2B5EF4-FFF2-40B4-BE49-F238E27FC236}">
                  <a16:creationId xmlns:a16="http://schemas.microsoft.com/office/drawing/2014/main" id="{E572BAAD-41BA-4828-9C07-B97A5C743DD8}"/>
                </a:ext>
              </a:extLst>
            </p:cNvPr>
            <p:cNvPicPr>
              <a:picLocks noChangeAspect="1"/>
            </p:cNvPicPr>
            <p:nvPr/>
          </p:nvPicPr>
          <p:blipFill>
            <a:blip r:embed="rId11"/>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3731997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CuadroTexto 13">
            <a:extLst>
              <a:ext uri="{FF2B5EF4-FFF2-40B4-BE49-F238E27FC236}">
                <a16:creationId xmlns:a16="http://schemas.microsoft.com/office/drawing/2014/main" id="{E4F57D30-149C-47FD-8983-BD03F1D04163}"/>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Puntuaciones Sub Dimensiones</a:t>
            </a:r>
          </a:p>
        </p:txBody>
      </p:sp>
      <p:sp>
        <p:nvSpPr>
          <p:cNvPr id="15" name="CuadroTexto 14">
            <a:extLst>
              <a:ext uri="{FF2B5EF4-FFF2-40B4-BE49-F238E27FC236}">
                <a16:creationId xmlns:a16="http://schemas.microsoft.com/office/drawing/2014/main" id="{A7C9F7BD-EA85-47D7-9545-20D82D5089DB}"/>
              </a:ext>
            </a:extLst>
          </p:cNvPr>
          <p:cNvSpPr txBox="1"/>
          <p:nvPr/>
        </p:nvSpPr>
        <p:spPr>
          <a:xfrm>
            <a:off x="1974574" y="1246487"/>
            <a:ext cx="9130748" cy="742063"/>
          </a:xfrm>
          <a:prstGeom prst="rect">
            <a:avLst/>
          </a:prstGeom>
          <a:noFill/>
        </p:spPr>
        <p:txBody>
          <a:bodyPr wrap="square" rtlCol="0">
            <a:spAutoFit/>
          </a:bodyPr>
          <a:lstStyle/>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El siguiente gráfico de embudo presenta las puntuaciones de las Sub dimensiones que evidencian un nivel de percepción Ideal.</a:t>
            </a:r>
          </a:p>
        </p:txBody>
      </p:sp>
      <p:pic>
        <p:nvPicPr>
          <p:cNvPr id="3" name="Imagen 2">
            <a:extLst>
              <a:ext uri="{FF2B5EF4-FFF2-40B4-BE49-F238E27FC236}">
                <a16:creationId xmlns:a16="http://schemas.microsoft.com/office/drawing/2014/main" id="{9FDE1F69-FAB2-490F-B7B5-87D8E479E7FF}"/>
              </a:ext>
            </a:extLst>
          </p:cNvPr>
          <p:cNvPicPr>
            <a:picLocks noChangeAspect="1"/>
          </p:cNvPicPr>
          <p:nvPr/>
        </p:nvPicPr>
        <p:blipFill>
          <a:blip r:embed="rId3"/>
          <a:stretch>
            <a:fillRect/>
          </a:stretch>
        </p:blipFill>
        <p:spPr>
          <a:xfrm>
            <a:off x="2409825" y="2071085"/>
            <a:ext cx="8439150" cy="4055582"/>
          </a:xfrm>
          <a:prstGeom prst="rect">
            <a:avLst/>
          </a:prstGeom>
        </p:spPr>
      </p:pic>
    </p:spTree>
    <p:extLst>
      <p:ext uri="{BB962C8B-B14F-4D97-AF65-F5344CB8AC3E}">
        <p14:creationId xmlns:p14="http://schemas.microsoft.com/office/powerpoint/2010/main" val="401162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CuadroTexto 13">
            <a:extLst>
              <a:ext uri="{FF2B5EF4-FFF2-40B4-BE49-F238E27FC236}">
                <a16:creationId xmlns:a16="http://schemas.microsoft.com/office/drawing/2014/main" id="{E4F57D30-149C-47FD-8983-BD03F1D04163}"/>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Puntuaciones Sub Dimensiones</a:t>
            </a:r>
          </a:p>
        </p:txBody>
      </p:sp>
      <p:sp>
        <p:nvSpPr>
          <p:cNvPr id="15" name="CuadroTexto 14">
            <a:extLst>
              <a:ext uri="{FF2B5EF4-FFF2-40B4-BE49-F238E27FC236}">
                <a16:creationId xmlns:a16="http://schemas.microsoft.com/office/drawing/2014/main" id="{A7C9F7BD-EA85-47D7-9545-20D82D5089DB}"/>
              </a:ext>
            </a:extLst>
          </p:cNvPr>
          <p:cNvSpPr txBox="1"/>
          <p:nvPr/>
        </p:nvSpPr>
        <p:spPr>
          <a:xfrm>
            <a:off x="1974573" y="1246487"/>
            <a:ext cx="9647583" cy="395814"/>
          </a:xfrm>
          <a:prstGeom prst="rect">
            <a:avLst/>
          </a:prstGeom>
          <a:noFill/>
        </p:spPr>
        <p:txBody>
          <a:bodyPr wrap="square" rtlCol="0">
            <a:spAutoFit/>
          </a:bodyPr>
          <a:lstStyle/>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El siguiente gráfico presenta las puntuaciones de las Sub dimensiones según los Niveles de Evaluación.</a:t>
            </a:r>
          </a:p>
        </p:txBody>
      </p:sp>
      <p:pic>
        <p:nvPicPr>
          <p:cNvPr id="2" name="Imagen 1">
            <a:extLst>
              <a:ext uri="{FF2B5EF4-FFF2-40B4-BE49-F238E27FC236}">
                <a16:creationId xmlns:a16="http://schemas.microsoft.com/office/drawing/2014/main" id="{0B6C3395-C96B-4F8D-BCBA-715D1EF5FC67}"/>
              </a:ext>
            </a:extLst>
          </p:cNvPr>
          <p:cNvPicPr>
            <a:picLocks noChangeAspect="1"/>
          </p:cNvPicPr>
          <p:nvPr/>
        </p:nvPicPr>
        <p:blipFill>
          <a:blip r:embed="rId3"/>
          <a:stretch>
            <a:fillRect/>
          </a:stretch>
        </p:blipFill>
        <p:spPr>
          <a:xfrm>
            <a:off x="2288277" y="1794946"/>
            <a:ext cx="8322574" cy="4418226"/>
          </a:xfrm>
          <a:prstGeom prst="rect">
            <a:avLst/>
          </a:prstGeom>
        </p:spPr>
      </p:pic>
    </p:spTree>
    <p:extLst>
      <p:ext uri="{BB962C8B-B14F-4D97-AF65-F5344CB8AC3E}">
        <p14:creationId xmlns:p14="http://schemas.microsoft.com/office/powerpoint/2010/main" val="41947885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6E9B4622-9E24-452B-B254-63AD551C2F8F}"/>
              </a:ext>
            </a:extLst>
          </p:cNvPr>
          <p:cNvSpPr txBox="1"/>
          <p:nvPr/>
        </p:nvSpPr>
        <p:spPr>
          <a:xfrm>
            <a:off x="6188765" y="570622"/>
            <a:ext cx="5208105"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Resultados Indicadores</a:t>
            </a:r>
          </a:p>
        </p:txBody>
      </p:sp>
      <p:sp>
        <p:nvSpPr>
          <p:cNvPr id="5" name="CuadroTexto 4">
            <a:extLst>
              <a:ext uri="{FF2B5EF4-FFF2-40B4-BE49-F238E27FC236}">
                <a16:creationId xmlns:a16="http://schemas.microsoft.com/office/drawing/2014/main" id="{506DF611-6114-4502-9883-965D9AA67307}"/>
              </a:ext>
            </a:extLst>
          </p:cNvPr>
          <p:cNvSpPr txBox="1"/>
          <p:nvPr/>
        </p:nvSpPr>
        <p:spPr>
          <a:xfrm>
            <a:off x="1122723" y="1246487"/>
            <a:ext cx="9982599" cy="4943213"/>
          </a:xfrm>
          <a:prstGeom prst="rect">
            <a:avLst/>
          </a:prstGeom>
          <a:noFill/>
        </p:spPr>
        <p:txBody>
          <a:bodyPr wrap="square" rtlCol="0">
            <a:spAutoFit/>
          </a:bodyPr>
          <a:lstStyle/>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A nivel organizacional se logró realizar la identificación de los mejores indicadores de Clima, que representan las principales ventajas y elementos a destacar dentro de IPSE. Estos aspectos resultan ser facilitadores para poder gestionar aquellos indicadores que no se hayan considerado como favorables.</a:t>
            </a:r>
          </a:p>
          <a:p>
            <a:pPr algn="just">
              <a:lnSpc>
                <a:spcPct val="150000"/>
              </a:lnSpc>
            </a:pPr>
            <a:endParaRPr lang="es-CO" sz="15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En contraste con lo anterior, también se presentan a continuación los indicadores cuya percepción a nivel general dentro de IPSE fueron percibidos de manera no tan favorable. Los siguientes son considerados oportunidades de mejora a nivel general de IPSE. </a:t>
            </a:r>
            <a:r>
              <a:rPr lang="es-CO" sz="1500" i="1" dirty="0">
                <a:solidFill>
                  <a:schemeClr val="tx1">
                    <a:lumMod val="75000"/>
                    <a:lumOff val="25000"/>
                  </a:schemeClr>
                </a:solidFill>
                <a:latin typeface="Arial" panose="020B0604020202020204" pitchFamily="34" charset="0"/>
                <a:cs typeface="Arial" panose="020B0604020202020204" pitchFamily="34" charset="0"/>
              </a:rPr>
              <a:t>No necesariamente implican que sean una mala percepción, tan solo representan una percepción por mejorar.</a:t>
            </a:r>
          </a:p>
          <a:p>
            <a:pPr algn="just">
              <a:lnSpc>
                <a:spcPct val="150000"/>
              </a:lnSpc>
            </a:pPr>
            <a:endParaRPr lang="es-CO" sz="15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La escala de color ayudará a visualizar aquellas puntuaciones promedio más cercanas a 4 (puntuación máxima) con color </a:t>
            </a:r>
            <a:r>
              <a:rPr lang="es-CO" sz="1600" b="1" i="1" dirty="0">
                <a:solidFill>
                  <a:srgbClr val="01B8AA"/>
                </a:solidFill>
                <a:latin typeface="Arial" panose="020B0604020202020204" pitchFamily="34" charset="0"/>
                <a:cs typeface="Arial" panose="020B0604020202020204" pitchFamily="34" charset="0"/>
              </a:rPr>
              <a:t>azul</a:t>
            </a:r>
            <a:r>
              <a:rPr lang="es-CO" sz="1500" dirty="0">
                <a:solidFill>
                  <a:schemeClr val="tx1">
                    <a:lumMod val="75000"/>
                    <a:lumOff val="25000"/>
                  </a:schemeClr>
                </a:solidFill>
                <a:latin typeface="Arial" panose="020B0604020202020204" pitchFamily="34" charset="0"/>
                <a:cs typeface="Arial" panose="020B0604020202020204" pitchFamily="34" charset="0"/>
              </a:rPr>
              <a:t>, mientras que las puntuaciones promedio más bajas se mostrarán en </a:t>
            </a:r>
            <a:r>
              <a:rPr lang="es-CO" sz="1600" b="1" i="1" dirty="0">
                <a:solidFill>
                  <a:srgbClr val="F2C80F"/>
                </a:solidFill>
                <a:latin typeface="Arial" panose="020B0604020202020204" pitchFamily="34" charset="0"/>
                <a:cs typeface="Arial" panose="020B0604020202020204" pitchFamily="34" charset="0"/>
              </a:rPr>
              <a:t>amarillo</a:t>
            </a:r>
            <a:r>
              <a:rPr lang="es-CO" sz="1600" i="1" dirty="0">
                <a:solidFill>
                  <a:schemeClr val="bg2">
                    <a:lumMod val="50000"/>
                  </a:schemeClr>
                </a:solidFill>
                <a:latin typeface="Arial" panose="020B0604020202020204" pitchFamily="34" charset="0"/>
                <a:cs typeface="Arial" panose="020B0604020202020204" pitchFamily="34" charset="0"/>
              </a:rPr>
              <a:t>.</a:t>
            </a:r>
          </a:p>
          <a:p>
            <a:pPr algn="just">
              <a:lnSpc>
                <a:spcPct val="150000"/>
              </a:lnSpc>
            </a:pPr>
            <a:endParaRPr lang="es-CO" sz="1600" i="1" dirty="0">
              <a:solidFill>
                <a:schemeClr val="bg2">
                  <a:lumMod val="50000"/>
                </a:schemeClr>
              </a:solidFill>
              <a:latin typeface="Arial" panose="020B0604020202020204" pitchFamily="34" charset="0"/>
              <a:cs typeface="Arial" panose="020B0604020202020204" pitchFamily="34" charset="0"/>
            </a:endParaRPr>
          </a:p>
          <a:p>
            <a:pPr algn="just">
              <a:lnSpc>
                <a:spcPct val="150000"/>
              </a:lnSpc>
            </a:pPr>
            <a:r>
              <a:rPr lang="es-CO" sz="1500" u="sng" dirty="0">
                <a:solidFill>
                  <a:schemeClr val="tx1">
                    <a:lumMod val="75000"/>
                    <a:lumOff val="25000"/>
                  </a:schemeClr>
                </a:solidFill>
                <a:latin typeface="Arial" panose="020B0604020202020204" pitchFamily="34" charset="0"/>
                <a:cs typeface="Arial" panose="020B0604020202020204" pitchFamily="34" charset="0"/>
              </a:rPr>
              <a:t>Tenga en cuenta que las columnas 3 a 6 corresponden a las respuestas a cada uno de los ítems </a:t>
            </a:r>
            <a:r>
              <a:rPr lang="es-CO" sz="1500" b="1" u="sng" dirty="0">
                <a:solidFill>
                  <a:schemeClr val="tx1">
                    <a:lumMod val="75000"/>
                    <a:lumOff val="25000"/>
                  </a:schemeClr>
                </a:solidFill>
                <a:latin typeface="Arial" panose="020B0604020202020204" pitchFamily="34" charset="0"/>
                <a:cs typeface="Arial" panose="020B0604020202020204" pitchFamily="34" charset="0"/>
              </a:rPr>
              <a:t>TA: </a:t>
            </a:r>
            <a:r>
              <a:rPr lang="es-CO" sz="1500" u="sng" dirty="0">
                <a:solidFill>
                  <a:schemeClr val="tx1">
                    <a:lumMod val="75000"/>
                    <a:lumOff val="25000"/>
                  </a:schemeClr>
                </a:solidFill>
                <a:latin typeface="Arial" panose="020B0604020202020204" pitchFamily="34" charset="0"/>
                <a:cs typeface="Arial" panose="020B0604020202020204" pitchFamily="34" charset="0"/>
              </a:rPr>
              <a:t>Totalmente de Acuerdo, </a:t>
            </a:r>
            <a:r>
              <a:rPr lang="es-CO" sz="1500" b="1" u="sng" dirty="0">
                <a:solidFill>
                  <a:schemeClr val="tx1">
                    <a:lumMod val="75000"/>
                    <a:lumOff val="25000"/>
                  </a:schemeClr>
                </a:solidFill>
                <a:latin typeface="Arial" panose="020B0604020202020204" pitchFamily="34" charset="0"/>
                <a:cs typeface="Arial" panose="020B0604020202020204" pitchFamily="34" charset="0"/>
              </a:rPr>
              <a:t>A: </a:t>
            </a:r>
            <a:r>
              <a:rPr lang="es-CO" sz="1500" u="sng" dirty="0">
                <a:solidFill>
                  <a:schemeClr val="tx1">
                    <a:lumMod val="75000"/>
                    <a:lumOff val="25000"/>
                  </a:schemeClr>
                </a:solidFill>
                <a:latin typeface="Arial" panose="020B0604020202020204" pitchFamily="34" charset="0"/>
                <a:cs typeface="Arial" panose="020B0604020202020204" pitchFamily="34" charset="0"/>
              </a:rPr>
              <a:t>Parcialmente de Acuerdo,</a:t>
            </a:r>
            <a:r>
              <a:rPr lang="es-CO" sz="1500" b="1" u="sng" dirty="0">
                <a:solidFill>
                  <a:schemeClr val="tx1">
                    <a:lumMod val="75000"/>
                    <a:lumOff val="25000"/>
                  </a:schemeClr>
                </a:solidFill>
                <a:latin typeface="Arial" panose="020B0604020202020204" pitchFamily="34" charset="0"/>
                <a:cs typeface="Arial" panose="020B0604020202020204" pitchFamily="34" charset="0"/>
              </a:rPr>
              <a:t> D: </a:t>
            </a:r>
            <a:r>
              <a:rPr lang="es-CO" sz="1500" u="sng" dirty="0">
                <a:solidFill>
                  <a:schemeClr val="tx1">
                    <a:lumMod val="75000"/>
                    <a:lumOff val="25000"/>
                  </a:schemeClr>
                </a:solidFill>
                <a:latin typeface="Arial" panose="020B0604020202020204" pitchFamily="34" charset="0"/>
                <a:cs typeface="Arial" panose="020B0604020202020204" pitchFamily="34" charset="0"/>
              </a:rPr>
              <a:t>Parcialmente en Desacuerdo y </a:t>
            </a:r>
            <a:r>
              <a:rPr lang="es-CO" sz="1500" b="1" u="sng" dirty="0">
                <a:solidFill>
                  <a:schemeClr val="tx1">
                    <a:lumMod val="75000"/>
                    <a:lumOff val="25000"/>
                  </a:schemeClr>
                </a:solidFill>
                <a:latin typeface="Arial" panose="020B0604020202020204" pitchFamily="34" charset="0"/>
                <a:cs typeface="Arial" panose="020B0604020202020204" pitchFamily="34" charset="0"/>
              </a:rPr>
              <a:t>TD: </a:t>
            </a:r>
            <a:r>
              <a:rPr lang="es-CO" sz="1500" u="sng" dirty="0">
                <a:solidFill>
                  <a:schemeClr val="tx1">
                    <a:lumMod val="75000"/>
                    <a:lumOff val="25000"/>
                  </a:schemeClr>
                </a:solidFill>
                <a:latin typeface="Arial" panose="020B0604020202020204" pitchFamily="34" charset="0"/>
                <a:cs typeface="Arial" panose="020B0604020202020204" pitchFamily="34" charset="0"/>
              </a:rPr>
              <a:t>Totalmente en Desacuerdo.</a:t>
            </a:r>
          </a:p>
        </p:txBody>
      </p:sp>
    </p:spTree>
    <p:extLst>
      <p:ext uri="{BB962C8B-B14F-4D97-AF65-F5344CB8AC3E}">
        <p14:creationId xmlns:p14="http://schemas.microsoft.com/office/powerpoint/2010/main" val="4287434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6E9B4622-9E24-452B-B254-63AD551C2F8F}"/>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Mejores Indicadores</a:t>
            </a:r>
          </a:p>
        </p:txBody>
      </p:sp>
      <p:sp>
        <p:nvSpPr>
          <p:cNvPr id="4" name="CuadroTexto 3">
            <a:extLst>
              <a:ext uri="{FF2B5EF4-FFF2-40B4-BE49-F238E27FC236}">
                <a16:creationId xmlns:a16="http://schemas.microsoft.com/office/drawing/2014/main" id="{C0A69B0D-DBD8-42F1-BC01-1EB90AC0A612}"/>
              </a:ext>
            </a:extLst>
          </p:cNvPr>
          <p:cNvSpPr txBox="1"/>
          <p:nvPr/>
        </p:nvSpPr>
        <p:spPr>
          <a:xfrm>
            <a:off x="5301840" y="5986668"/>
            <a:ext cx="2623732" cy="307777"/>
          </a:xfrm>
          <a:prstGeom prst="rect">
            <a:avLst/>
          </a:prstGeom>
          <a:noFill/>
        </p:spPr>
        <p:txBody>
          <a:bodyPr wrap="none" rtlCol="0">
            <a:spAutoFit/>
          </a:bodyPr>
          <a:lstStyle/>
          <a:p>
            <a:r>
              <a:rPr lang="es-CO" sz="1400" b="1" dirty="0">
                <a:solidFill>
                  <a:schemeClr val="tx1">
                    <a:lumMod val="50000"/>
                    <a:lumOff val="50000"/>
                  </a:schemeClr>
                </a:solidFill>
              </a:rPr>
              <a:t>Puntuación Promedio Máxima: 4</a:t>
            </a:r>
          </a:p>
        </p:txBody>
      </p:sp>
      <p:pic>
        <p:nvPicPr>
          <p:cNvPr id="3" name="Imagen 2">
            <a:extLst>
              <a:ext uri="{FF2B5EF4-FFF2-40B4-BE49-F238E27FC236}">
                <a16:creationId xmlns:a16="http://schemas.microsoft.com/office/drawing/2014/main" id="{DF6906E2-1405-4EF8-A13C-4321BC76BD6D}"/>
              </a:ext>
            </a:extLst>
          </p:cNvPr>
          <p:cNvPicPr>
            <a:picLocks noChangeAspect="1"/>
          </p:cNvPicPr>
          <p:nvPr/>
        </p:nvPicPr>
        <p:blipFill>
          <a:blip r:embed="rId3"/>
          <a:stretch>
            <a:fillRect/>
          </a:stretch>
        </p:blipFill>
        <p:spPr>
          <a:xfrm>
            <a:off x="952500" y="1120404"/>
            <a:ext cx="10115550" cy="4866264"/>
          </a:xfrm>
          <a:prstGeom prst="rect">
            <a:avLst/>
          </a:prstGeom>
        </p:spPr>
      </p:pic>
    </p:spTree>
    <p:extLst>
      <p:ext uri="{BB962C8B-B14F-4D97-AF65-F5344CB8AC3E}">
        <p14:creationId xmlns:p14="http://schemas.microsoft.com/office/powerpoint/2010/main" val="25875871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6E9B4622-9E24-452B-B254-63AD551C2F8F}"/>
              </a:ext>
            </a:extLst>
          </p:cNvPr>
          <p:cNvSpPr txBox="1"/>
          <p:nvPr/>
        </p:nvSpPr>
        <p:spPr>
          <a:xfrm>
            <a:off x="6639339" y="570622"/>
            <a:ext cx="4757531"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Indicadores por Mejorar</a:t>
            </a:r>
          </a:p>
        </p:txBody>
      </p:sp>
      <p:sp>
        <p:nvSpPr>
          <p:cNvPr id="4" name="CuadroTexto 3">
            <a:extLst>
              <a:ext uri="{FF2B5EF4-FFF2-40B4-BE49-F238E27FC236}">
                <a16:creationId xmlns:a16="http://schemas.microsoft.com/office/drawing/2014/main" id="{959EB816-8CE0-4289-880D-380275E35A77}"/>
              </a:ext>
            </a:extLst>
          </p:cNvPr>
          <p:cNvSpPr txBox="1"/>
          <p:nvPr/>
        </p:nvSpPr>
        <p:spPr>
          <a:xfrm>
            <a:off x="5308894" y="5890024"/>
            <a:ext cx="2596545" cy="307777"/>
          </a:xfrm>
          <a:prstGeom prst="rect">
            <a:avLst/>
          </a:prstGeom>
          <a:noFill/>
        </p:spPr>
        <p:txBody>
          <a:bodyPr wrap="none" rtlCol="0">
            <a:spAutoFit/>
          </a:bodyPr>
          <a:lstStyle/>
          <a:p>
            <a:r>
              <a:rPr lang="es-CO" sz="1400" b="1" dirty="0">
                <a:solidFill>
                  <a:schemeClr val="tx1">
                    <a:lumMod val="50000"/>
                    <a:lumOff val="50000"/>
                  </a:schemeClr>
                </a:solidFill>
              </a:rPr>
              <a:t>Puntuación Promedio Mínima: 1</a:t>
            </a:r>
          </a:p>
        </p:txBody>
      </p:sp>
      <p:pic>
        <p:nvPicPr>
          <p:cNvPr id="2" name="Imagen 1">
            <a:extLst>
              <a:ext uri="{FF2B5EF4-FFF2-40B4-BE49-F238E27FC236}">
                <a16:creationId xmlns:a16="http://schemas.microsoft.com/office/drawing/2014/main" id="{8D66744E-3274-4074-97DC-37217A4E384C}"/>
              </a:ext>
            </a:extLst>
          </p:cNvPr>
          <p:cNvPicPr>
            <a:picLocks noChangeAspect="1"/>
          </p:cNvPicPr>
          <p:nvPr/>
        </p:nvPicPr>
        <p:blipFill>
          <a:blip r:embed="rId3"/>
          <a:stretch>
            <a:fillRect/>
          </a:stretch>
        </p:blipFill>
        <p:spPr>
          <a:xfrm>
            <a:off x="976520" y="1296419"/>
            <a:ext cx="10071074" cy="4593605"/>
          </a:xfrm>
          <a:prstGeom prst="rect">
            <a:avLst/>
          </a:prstGeom>
        </p:spPr>
      </p:pic>
    </p:spTree>
    <p:extLst>
      <p:ext uri="{BB962C8B-B14F-4D97-AF65-F5344CB8AC3E}">
        <p14:creationId xmlns:p14="http://schemas.microsoft.com/office/powerpoint/2010/main" val="50485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2932298-6391-495A-B1F1-7092E35F94A4}"/>
              </a:ext>
            </a:extLst>
          </p:cNvPr>
          <p:cNvSpPr txBox="1"/>
          <p:nvPr/>
        </p:nvSpPr>
        <p:spPr>
          <a:xfrm>
            <a:off x="7998210" y="3049577"/>
            <a:ext cx="2364750" cy="1015663"/>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Resultados </a:t>
            </a:r>
          </a:p>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Específicos</a:t>
            </a:r>
          </a:p>
        </p:txBody>
      </p:sp>
    </p:spTree>
    <p:extLst>
      <p:ext uri="{BB962C8B-B14F-4D97-AF65-F5344CB8AC3E}">
        <p14:creationId xmlns:p14="http://schemas.microsoft.com/office/powerpoint/2010/main" val="4164002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167DB23-4CB2-41A0-BF2A-044CD0738133}"/>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Resultados por Área</a:t>
            </a:r>
          </a:p>
        </p:txBody>
      </p:sp>
      <p:grpSp>
        <p:nvGrpSpPr>
          <p:cNvPr id="8" name="Grupo 7">
            <a:extLst>
              <a:ext uri="{FF2B5EF4-FFF2-40B4-BE49-F238E27FC236}">
                <a16:creationId xmlns:a16="http://schemas.microsoft.com/office/drawing/2014/main" id="{C8934CEF-9107-476E-BD2E-5D8AEC17C247}"/>
              </a:ext>
            </a:extLst>
          </p:cNvPr>
          <p:cNvGrpSpPr/>
          <p:nvPr/>
        </p:nvGrpSpPr>
        <p:grpSpPr>
          <a:xfrm>
            <a:off x="887894" y="1526237"/>
            <a:ext cx="10549363" cy="3607206"/>
            <a:chOff x="887894" y="1526237"/>
            <a:chExt cx="10549363" cy="3607206"/>
          </a:xfrm>
        </p:grpSpPr>
        <p:grpSp>
          <p:nvGrpSpPr>
            <p:cNvPr id="9" name="Grupo 8">
              <a:extLst>
                <a:ext uri="{FF2B5EF4-FFF2-40B4-BE49-F238E27FC236}">
                  <a16:creationId xmlns:a16="http://schemas.microsoft.com/office/drawing/2014/main" id="{9A21EFAC-8739-4C55-B4F0-BC4D91CE4C1F}"/>
                </a:ext>
              </a:extLst>
            </p:cNvPr>
            <p:cNvGrpSpPr/>
            <p:nvPr/>
          </p:nvGrpSpPr>
          <p:grpSpPr>
            <a:xfrm>
              <a:off x="887894" y="1526237"/>
              <a:ext cx="10549363" cy="3607206"/>
              <a:chOff x="887894" y="1526237"/>
              <a:chExt cx="10549363" cy="3607206"/>
            </a:xfrm>
          </p:grpSpPr>
          <p:sp>
            <p:nvSpPr>
              <p:cNvPr id="14" name="CuadroTexto 13">
                <a:extLst>
                  <a:ext uri="{FF2B5EF4-FFF2-40B4-BE49-F238E27FC236}">
                    <a16:creationId xmlns:a16="http://schemas.microsoft.com/office/drawing/2014/main" id="{F5E8DB34-8B4A-47A6-8EA9-15ED7CFBE1F5}"/>
                  </a:ext>
                </a:extLst>
              </p:cNvPr>
              <p:cNvSpPr txBox="1"/>
              <p:nvPr/>
            </p:nvSpPr>
            <p:spPr>
              <a:xfrm>
                <a:off x="887894" y="1526237"/>
                <a:ext cx="10549363" cy="3607206"/>
              </a:xfrm>
              <a:prstGeom prst="rect">
                <a:avLst/>
              </a:prstGeom>
              <a:noFill/>
            </p:spPr>
            <p:txBody>
              <a:bodyPr wrap="square" rtlCol="0">
                <a:spAutoFit/>
              </a:bodyPr>
              <a:lstStyle/>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Las siguientes tablas presentan de forma unificada la puntuación obtenida por cada área en las Sub Dimensiones del estudio de Medición de clima, organizado para cada una de las dimensiones: Comportamiento Organizacional, Estructura Organizacional y Estilos de Liderazgo. </a:t>
                </a:r>
                <a:r>
                  <a:rPr lang="es-CO" sz="1400" b="1" dirty="0">
                    <a:solidFill>
                      <a:schemeClr val="tx1">
                        <a:lumMod val="75000"/>
                        <a:lumOff val="25000"/>
                      </a:schemeClr>
                    </a:solidFill>
                    <a:latin typeface="Arial" panose="020B0604020202020204" pitchFamily="34" charset="0"/>
                    <a:cs typeface="Arial" panose="020B0604020202020204" pitchFamily="34" charset="0"/>
                  </a:rPr>
                  <a:t>Tenga en cuenta que las puntuaciones reflejan la percepción que se tiene de cada variable.</a:t>
                </a:r>
              </a:p>
              <a:p>
                <a:pPr algn="just">
                  <a:lnSpc>
                    <a:spcPct val="150000"/>
                  </a:lnSpc>
                </a:pPr>
                <a:endParaRPr lang="es-CO" sz="14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Estas tablas serán de utilidad para poder comparar los resultados de forma general entre las áreas:</a:t>
                </a: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Tenga en cuenta que la escala de íconos de color Verde      indica puntuaciones correspondientes a un resultado </a:t>
                </a:r>
                <a:r>
                  <a:rPr lang="es-CO" sz="1400" b="1" dirty="0">
                    <a:solidFill>
                      <a:srgbClr val="00B050"/>
                    </a:solidFill>
                    <a:latin typeface="Arial" panose="020B0604020202020204" pitchFamily="34" charset="0"/>
                    <a:cs typeface="Arial" panose="020B0604020202020204" pitchFamily="34" charset="0"/>
                  </a:rPr>
                  <a:t>IDEAL</a:t>
                </a:r>
                <a:r>
                  <a:rPr lang="es-CO" sz="1400" dirty="0">
                    <a:solidFill>
                      <a:schemeClr val="tx1">
                        <a:lumMod val="75000"/>
                        <a:lumOff val="25000"/>
                      </a:schemeClr>
                    </a:solidFill>
                    <a:latin typeface="Arial" panose="020B0604020202020204" pitchFamily="34" charset="0"/>
                    <a:cs typeface="Arial" panose="020B0604020202020204" pitchFamily="34" charset="0"/>
                  </a:rPr>
                  <a:t>, mientras que los íconos de color Amarillo      indican puntuaciones correspondientes a un resultado </a:t>
                </a:r>
                <a:r>
                  <a:rPr lang="es-CO" sz="1400" b="1" dirty="0">
                    <a:solidFill>
                      <a:srgbClr val="F8B342"/>
                    </a:solidFill>
                    <a:latin typeface="Arial" panose="020B0604020202020204" pitchFamily="34" charset="0"/>
                    <a:cs typeface="Arial" panose="020B0604020202020204" pitchFamily="34" charset="0"/>
                  </a:rPr>
                  <a:t>ACEPTABLE</a:t>
                </a:r>
                <a:r>
                  <a:rPr lang="es-CO" sz="1400" b="1" dirty="0">
                    <a:solidFill>
                      <a:schemeClr val="tx1">
                        <a:lumMod val="75000"/>
                        <a:lumOff val="25000"/>
                      </a:schemeClr>
                    </a:solidFill>
                    <a:latin typeface="Arial" panose="020B0604020202020204" pitchFamily="34" charset="0"/>
                    <a:cs typeface="Arial" panose="020B0604020202020204" pitchFamily="34" charset="0"/>
                  </a:rPr>
                  <a:t> </a:t>
                </a:r>
                <a:r>
                  <a:rPr lang="es-CO" sz="1400" dirty="0">
                    <a:solidFill>
                      <a:schemeClr val="tx1">
                        <a:lumMod val="75000"/>
                        <a:lumOff val="25000"/>
                      </a:schemeClr>
                    </a:solidFill>
                    <a:latin typeface="Arial" panose="020B0604020202020204" pitchFamily="34" charset="0"/>
                    <a:cs typeface="Arial" panose="020B0604020202020204" pitchFamily="34" charset="0"/>
                  </a:rPr>
                  <a:t>y los íconos de color Rojo</a:t>
                </a: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       indican puntuaciones correspondientes a un resultado </a:t>
                </a:r>
                <a:r>
                  <a:rPr lang="es-CO" sz="1400" b="1" dirty="0">
                    <a:solidFill>
                      <a:srgbClr val="F78272"/>
                    </a:solidFill>
                    <a:latin typeface="Arial" panose="020B0604020202020204" pitchFamily="34" charset="0"/>
                    <a:cs typeface="Arial" panose="020B0604020202020204" pitchFamily="34" charset="0"/>
                  </a:rPr>
                  <a:t>POCO FAVORABLE .</a:t>
                </a:r>
              </a:p>
              <a:p>
                <a:pPr algn="just">
                  <a:lnSpc>
                    <a:spcPct val="150000"/>
                  </a:lnSpc>
                </a:pPr>
                <a:endParaRPr lang="es-CO" sz="14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Recomendamos que se tenga como referencia el </a:t>
                </a:r>
                <a:r>
                  <a:rPr lang="es-CO" sz="1400" dirty="0" err="1">
                    <a:solidFill>
                      <a:schemeClr val="tx1">
                        <a:lumMod val="75000"/>
                        <a:lumOff val="25000"/>
                      </a:schemeClr>
                    </a:solidFill>
                    <a:latin typeface="Arial" panose="020B0604020202020204" pitchFamily="34" charset="0"/>
                    <a:cs typeface="Arial" panose="020B0604020202020204" pitchFamily="34" charset="0"/>
                  </a:rPr>
                  <a:t>slide</a:t>
                </a:r>
                <a:r>
                  <a:rPr lang="es-CO" sz="1400" dirty="0">
                    <a:solidFill>
                      <a:schemeClr val="tx1">
                        <a:lumMod val="75000"/>
                        <a:lumOff val="25000"/>
                      </a:schemeClr>
                    </a:solidFill>
                    <a:latin typeface="Arial" panose="020B0604020202020204" pitchFamily="34" charset="0"/>
                    <a:cs typeface="Arial" panose="020B0604020202020204" pitchFamily="34" charset="0"/>
                  </a:rPr>
                  <a:t> número 13 – Muestra, para poder realizar inferencias en función del tamaño de la muestra de cada una de las Regionales.</a:t>
                </a:r>
              </a:p>
            </p:txBody>
          </p:sp>
          <p:sp>
            <p:nvSpPr>
              <p:cNvPr id="15" name="Elipse 14">
                <a:extLst>
                  <a:ext uri="{FF2B5EF4-FFF2-40B4-BE49-F238E27FC236}">
                    <a16:creationId xmlns:a16="http://schemas.microsoft.com/office/drawing/2014/main" id="{AF50FFF0-ABE2-4F61-B2CD-9EB382A06002}"/>
                  </a:ext>
                </a:extLst>
              </p:cNvPr>
              <p:cNvSpPr/>
              <p:nvPr/>
            </p:nvSpPr>
            <p:spPr>
              <a:xfrm>
                <a:off x="5528345" y="3252831"/>
                <a:ext cx="176169" cy="176169"/>
              </a:xfrm>
              <a:prstGeom prst="ellipse">
                <a:avLst/>
              </a:prstGeom>
              <a:solidFill>
                <a:srgbClr val="84C28A"/>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Triángulo isósceles 15">
                <a:extLst>
                  <a:ext uri="{FF2B5EF4-FFF2-40B4-BE49-F238E27FC236}">
                    <a16:creationId xmlns:a16="http://schemas.microsoft.com/office/drawing/2014/main" id="{A110EBFE-CDF7-4B54-A8B5-9E6FB96642E8}"/>
                  </a:ext>
                </a:extLst>
              </p:cNvPr>
              <p:cNvSpPr/>
              <p:nvPr/>
            </p:nvSpPr>
            <p:spPr>
              <a:xfrm>
                <a:off x="3529291" y="3559291"/>
                <a:ext cx="201336" cy="176169"/>
              </a:xfrm>
              <a:prstGeom prst="triangle">
                <a:avLst/>
              </a:prstGeom>
              <a:solidFill>
                <a:srgbClr val="F9D087"/>
              </a:solidFill>
              <a:ln>
                <a:solidFill>
                  <a:srgbClr val="F8B3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13" name="Rombo 12">
              <a:extLst>
                <a:ext uri="{FF2B5EF4-FFF2-40B4-BE49-F238E27FC236}">
                  <a16:creationId xmlns:a16="http://schemas.microsoft.com/office/drawing/2014/main" id="{AE785CBA-4225-49B6-8E02-64655C044B9F}"/>
                </a:ext>
              </a:extLst>
            </p:cNvPr>
            <p:cNvSpPr/>
            <p:nvPr/>
          </p:nvSpPr>
          <p:spPr>
            <a:xfrm>
              <a:off x="1022556" y="3871661"/>
              <a:ext cx="201336" cy="208326"/>
            </a:xfrm>
            <a:prstGeom prst="diamond">
              <a:avLst/>
            </a:prstGeom>
            <a:solidFill>
              <a:srgbClr val="F7827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Tree>
    <p:extLst>
      <p:ext uri="{BB962C8B-B14F-4D97-AF65-F5344CB8AC3E}">
        <p14:creationId xmlns:p14="http://schemas.microsoft.com/office/powerpoint/2010/main" val="1696486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F3BE478-B694-4C56-86C8-706194E503EB}"/>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Clima Organizacional por Grupo o Proceso</a:t>
            </a:r>
          </a:p>
        </p:txBody>
      </p:sp>
      <p:grpSp>
        <p:nvGrpSpPr>
          <p:cNvPr id="13" name="Grupo 12">
            <a:extLst>
              <a:ext uri="{FF2B5EF4-FFF2-40B4-BE49-F238E27FC236}">
                <a16:creationId xmlns:a16="http://schemas.microsoft.com/office/drawing/2014/main" id="{78A75E74-F4E1-4879-BC22-DBE1975D5C18}"/>
              </a:ext>
            </a:extLst>
          </p:cNvPr>
          <p:cNvGrpSpPr/>
          <p:nvPr/>
        </p:nvGrpSpPr>
        <p:grpSpPr>
          <a:xfrm>
            <a:off x="2510933" y="5427124"/>
            <a:ext cx="7170133" cy="646331"/>
            <a:chOff x="2816305" y="5468183"/>
            <a:chExt cx="7170133" cy="646331"/>
          </a:xfrm>
        </p:grpSpPr>
        <p:sp>
          <p:nvSpPr>
            <p:cNvPr id="14" name="Elipse 13">
              <a:extLst>
                <a:ext uri="{FF2B5EF4-FFF2-40B4-BE49-F238E27FC236}">
                  <a16:creationId xmlns:a16="http://schemas.microsoft.com/office/drawing/2014/main" id="{6E54181B-259A-451E-95AA-E26398A16DA3}"/>
                </a:ext>
              </a:extLst>
            </p:cNvPr>
            <p:cNvSpPr/>
            <p:nvPr/>
          </p:nvSpPr>
          <p:spPr>
            <a:xfrm>
              <a:off x="2816305" y="5574781"/>
              <a:ext cx="176169" cy="175509"/>
            </a:xfrm>
            <a:prstGeom prst="ellipse">
              <a:avLst/>
            </a:prstGeom>
            <a:solidFill>
              <a:srgbClr val="84C28A"/>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15" name="Triángulo isósceles 14">
              <a:extLst>
                <a:ext uri="{FF2B5EF4-FFF2-40B4-BE49-F238E27FC236}">
                  <a16:creationId xmlns:a16="http://schemas.microsoft.com/office/drawing/2014/main" id="{167FB46A-CEF2-47BD-8617-15D753F27185}"/>
                </a:ext>
              </a:extLst>
            </p:cNvPr>
            <p:cNvSpPr/>
            <p:nvPr/>
          </p:nvSpPr>
          <p:spPr>
            <a:xfrm>
              <a:off x="5303352" y="5574781"/>
              <a:ext cx="201336" cy="175510"/>
            </a:xfrm>
            <a:prstGeom prst="triangle">
              <a:avLst/>
            </a:prstGeom>
            <a:solidFill>
              <a:srgbClr val="F9D087"/>
            </a:solidFill>
            <a:ln>
              <a:solidFill>
                <a:srgbClr val="F8B3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id="{BB4332AB-5441-4FF1-9994-B70C629618B4}"/>
                </a:ext>
              </a:extLst>
            </p:cNvPr>
            <p:cNvSpPr txBox="1"/>
            <p:nvPr/>
          </p:nvSpPr>
          <p:spPr>
            <a:xfrm>
              <a:off x="3005057" y="5468183"/>
              <a:ext cx="1870407" cy="646331"/>
            </a:xfrm>
            <a:prstGeom prst="rect">
              <a:avLst/>
            </a:prstGeom>
            <a:noFill/>
          </p:spPr>
          <p:txBody>
            <a:bodyPr wrap="square" rtlCol="0">
              <a:spAutoFit/>
            </a:bodyPr>
            <a:lstStyle/>
            <a:p>
              <a:r>
                <a:rPr lang="es-CO" sz="1200" u="sng" dirty="0">
                  <a:latin typeface="Arial" panose="020B0604020202020204" pitchFamily="34" charset="0"/>
                  <a:cs typeface="Arial" panose="020B0604020202020204" pitchFamily="34" charset="0"/>
                </a:rPr>
                <a:t>Ideal</a:t>
              </a:r>
              <a:r>
                <a:rPr lang="es-CO" sz="1200" dirty="0">
                  <a:latin typeface="Arial" panose="020B0604020202020204" pitchFamily="34" charset="0"/>
                  <a:cs typeface="Arial" panose="020B0604020202020204" pitchFamily="34" charset="0"/>
                </a:rPr>
                <a:t>: percepción altamente favorable. </a:t>
              </a:r>
            </a:p>
            <a:p>
              <a:r>
                <a:rPr lang="es-CO" sz="1200" dirty="0">
                  <a:latin typeface="Arial" panose="020B0604020202020204" pitchFamily="34" charset="0"/>
                  <a:cs typeface="Arial" panose="020B0604020202020204" pitchFamily="34" charset="0"/>
                </a:rPr>
                <a:t>Mantener / Perfeccionar.</a:t>
              </a:r>
            </a:p>
          </p:txBody>
        </p:sp>
        <p:sp>
          <p:nvSpPr>
            <p:cNvPr id="17" name="CuadroTexto 16">
              <a:extLst>
                <a:ext uri="{FF2B5EF4-FFF2-40B4-BE49-F238E27FC236}">
                  <a16:creationId xmlns:a16="http://schemas.microsoft.com/office/drawing/2014/main" id="{CA372927-DFC2-421E-84E9-248BA76A5AE5}"/>
                </a:ext>
              </a:extLst>
            </p:cNvPr>
            <p:cNvSpPr txBox="1"/>
            <p:nvPr/>
          </p:nvSpPr>
          <p:spPr>
            <a:xfrm>
              <a:off x="5504688" y="5468183"/>
              <a:ext cx="1870407" cy="646331"/>
            </a:xfrm>
            <a:prstGeom prst="rect">
              <a:avLst/>
            </a:prstGeom>
            <a:noFill/>
          </p:spPr>
          <p:txBody>
            <a:bodyPr wrap="square" rtlCol="0">
              <a:spAutoFit/>
            </a:bodyPr>
            <a:lstStyle/>
            <a:p>
              <a:r>
                <a:rPr lang="es-CO" sz="1200" u="sng" dirty="0">
                  <a:latin typeface="Arial" panose="020B0604020202020204" pitchFamily="34" charset="0"/>
                  <a:cs typeface="Arial" panose="020B0604020202020204" pitchFamily="34" charset="0"/>
                </a:rPr>
                <a:t>Aceptable</a:t>
              </a:r>
              <a:r>
                <a:rPr lang="es-CO" sz="1200" dirty="0">
                  <a:latin typeface="Arial" panose="020B0604020202020204" pitchFamily="34" charset="0"/>
                  <a:cs typeface="Arial" panose="020B0604020202020204" pitchFamily="34" charset="0"/>
                </a:rPr>
                <a:t>: percepción favorable. </a:t>
              </a:r>
            </a:p>
            <a:p>
              <a:r>
                <a:rPr lang="es-CO" sz="1200" dirty="0">
                  <a:latin typeface="Arial" panose="020B0604020202020204" pitchFamily="34" charset="0"/>
                  <a:cs typeface="Arial" panose="020B0604020202020204" pitchFamily="34" charset="0"/>
                </a:rPr>
                <a:t>Fortalecer / Mejorar.</a:t>
              </a:r>
            </a:p>
          </p:txBody>
        </p:sp>
        <p:sp>
          <p:nvSpPr>
            <p:cNvPr id="18" name="CuadroTexto 17">
              <a:extLst>
                <a:ext uri="{FF2B5EF4-FFF2-40B4-BE49-F238E27FC236}">
                  <a16:creationId xmlns:a16="http://schemas.microsoft.com/office/drawing/2014/main" id="{2A8442FF-ABE6-46DB-A003-EAD40CB7DD69}"/>
                </a:ext>
              </a:extLst>
            </p:cNvPr>
            <p:cNvSpPr txBox="1"/>
            <p:nvPr/>
          </p:nvSpPr>
          <p:spPr>
            <a:xfrm>
              <a:off x="8003965" y="5468183"/>
              <a:ext cx="1982473" cy="646331"/>
            </a:xfrm>
            <a:prstGeom prst="rect">
              <a:avLst/>
            </a:prstGeom>
            <a:noFill/>
          </p:spPr>
          <p:txBody>
            <a:bodyPr wrap="square" rtlCol="0">
              <a:spAutoFit/>
            </a:bodyPr>
            <a:lstStyle/>
            <a:p>
              <a:r>
                <a:rPr lang="es-CO" sz="1200" u="sng" dirty="0">
                  <a:latin typeface="Arial" panose="020B0604020202020204" pitchFamily="34" charset="0"/>
                  <a:cs typeface="Arial" panose="020B0604020202020204" pitchFamily="34" charset="0"/>
                </a:rPr>
                <a:t>Poco Favorable</a:t>
              </a:r>
              <a:r>
                <a:rPr lang="es-CO" sz="1200" dirty="0">
                  <a:latin typeface="Arial" panose="020B0604020202020204" pitchFamily="34" charset="0"/>
                  <a:cs typeface="Arial" panose="020B0604020202020204" pitchFamily="34" charset="0"/>
                </a:rPr>
                <a:t>: percepción deteriorada. </a:t>
              </a:r>
            </a:p>
            <a:p>
              <a:r>
                <a:rPr lang="es-CO" sz="1200" dirty="0">
                  <a:latin typeface="Arial" panose="020B0604020202020204" pitchFamily="34" charset="0"/>
                  <a:cs typeface="Arial" panose="020B0604020202020204" pitchFamily="34" charset="0"/>
                </a:rPr>
                <a:t>Categorías por fortalecer.</a:t>
              </a:r>
            </a:p>
          </p:txBody>
        </p:sp>
        <p:sp>
          <p:nvSpPr>
            <p:cNvPr id="19" name="Rombo 18">
              <a:extLst>
                <a:ext uri="{FF2B5EF4-FFF2-40B4-BE49-F238E27FC236}">
                  <a16:creationId xmlns:a16="http://schemas.microsoft.com/office/drawing/2014/main" id="{3BC6D1F3-627F-432D-9FFA-79FDFD3AFBA6}"/>
                </a:ext>
              </a:extLst>
            </p:cNvPr>
            <p:cNvSpPr/>
            <p:nvPr/>
          </p:nvSpPr>
          <p:spPr>
            <a:xfrm>
              <a:off x="7802629" y="5541965"/>
              <a:ext cx="201336" cy="208326"/>
            </a:xfrm>
            <a:prstGeom prst="diamond">
              <a:avLst/>
            </a:prstGeom>
            <a:solidFill>
              <a:srgbClr val="F7827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5" name="Imagen 4">
            <a:extLst>
              <a:ext uri="{FF2B5EF4-FFF2-40B4-BE49-F238E27FC236}">
                <a16:creationId xmlns:a16="http://schemas.microsoft.com/office/drawing/2014/main" id="{0AA0B3A2-E6B2-4A56-ACA6-B51F7612E6C7}"/>
              </a:ext>
            </a:extLst>
          </p:cNvPr>
          <p:cNvPicPr>
            <a:picLocks noChangeAspect="1"/>
          </p:cNvPicPr>
          <p:nvPr/>
        </p:nvPicPr>
        <p:blipFill>
          <a:blip r:embed="rId3"/>
          <a:stretch>
            <a:fillRect/>
          </a:stretch>
        </p:blipFill>
        <p:spPr>
          <a:xfrm>
            <a:off x="782292" y="1821859"/>
            <a:ext cx="5131523" cy="2950741"/>
          </a:xfrm>
          <a:prstGeom prst="rect">
            <a:avLst/>
          </a:prstGeom>
        </p:spPr>
      </p:pic>
      <p:pic>
        <p:nvPicPr>
          <p:cNvPr id="6" name="Imagen 5">
            <a:extLst>
              <a:ext uri="{FF2B5EF4-FFF2-40B4-BE49-F238E27FC236}">
                <a16:creationId xmlns:a16="http://schemas.microsoft.com/office/drawing/2014/main" id="{D8A9F037-E086-42E4-8CAC-2714CE517871}"/>
              </a:ext>
            </a:extLst>
          </p:cNvPr>
          <p:cNvPicPr>
            <a:picLocks noChangeAspect="1"/>
          </p:cNvPicPr>
          <p:nvPr/>
        </p:nvPicPr>
        <p:blipFill>
          <a:blip r:embed="rId4"/>
          <a:stretch>
            <a:fillRect/>
          </a:stretch>
        </p:blipFill>
        <p:spPr>
          <a:xfrm>
            <a:off x="6221296" y="1806666"/>
            <a:ext cx="5131523" cy="1997382"/>
          </a:xfrm>
          <a:prstGeom prst="rect">
            <a:avLst/>
          </a:prstGeom>
        </p:spPr>
      </p:pic>
    </p:spTree>
    <p:extLst>
      <p:ext uri="{BB962C8B-B14F-4D97-AF65-F5344CB8AC3E}">
        <p14:creationId xmlns:p14="http://schemas.microsoft.com/office/powerpoint/2010/main" val="824176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6CA1C55-B399-4334-BEF1-2BB8D9C74AD6}"/>
              </a:ext>
            </a:extLst>
          </p:cNvPr>
          <p:cNvSpPr txBox="1"/>
          <p:nvPr/>
        </p:nvSpPr>
        <p:spPr>
          <a:xfrm>
            <a:off x="7826684" y="3049577"/>
            <a:ext cx="2707794" cy="553998"/>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Conclusiones</a:t>
            </a:r>
          </a:p>
        </p:txBody>
      </p:sp>
    </p:spTree>
    <p:extLst>
      <p:ext uri="{BB962C8B-B14F-4D97-AF65-F5344CB8AC3E}">
        <p14:creationId xmlns:p14="http://schemas.microsoft.com/office/powerpoint/2010/main" val="964077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7889747-0A70-4234-948B-1AFF44591D21}"/>
              </a:ext>
            </a:extLst>
          </p:cNvPr>
          <p:cNvSpPr txBox="1"/>
          <p:nvPr/>
        </p:nvSpPr>
        <p:spPr>
          <a:xfrm>
            <a:off x="9204880" y="570622"/>
            <a:ext cx="2205242" cy="523220"/>
          </a:xfrm>
          <a:prstGeom prst="rect">
            <a:avLst/>
          </a:prstGeom>
          <a:noFill/>
        </p:spPr>
        <p:txBody>
          <a:bodyPr wrap="square" rtlCol="0">
            <a:spAutoFit/>
          </a:bodyPr>
          <a:lstStyle/>
          <a:p>
            <a:pPr algn="ct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Objetivo</a:t>
            </a:r>
          </a:p>
        </p:txBody>
      </p:sp>
      <p:sp>
        <p:nvSpPr>
          <p:cNvPr id="4" name="CuadroTexto 3">
            <a:extLst>
              <a:ext uri="{FF2B5EF4-FFF2-40B4-BE49-F238E27FC236}">
                <a16:creationId xmlns:a16="http://schemas.microsoft.com/office/drawing/2014/main" id="{9CDA5E54-4C2A-479C-AB6A-7852BC120F1A}"/>
              </a:ext>
            </a:extLst>
          </p:cNvPr>
          <p:cNvSpPr txBox="1"/>
          <p:nvPr/>
        </p:nvSpPr>
        <p:spPr>
          <a:xfrm>
            <a:off x="1122723" y="1564536"/>
            <a:ext cx="9982599" cy="4651979"/>
          </a:xfrm>
          <a:prstGeom prst="rect">
            <a:avLst/>
          </a:prstGeom>
          <a:noFill/>
        </p:spPr>
        <p:txBody>
          <a:bodyPr wrap="square" rtlCol="0">
            <a:spAutoFit/>
          </a:bodyPr>
          <a:lstStyle/>
          <a:p>
            <a:pPr algn="ctr">
              <a:lnSpc>
                <a:spcPct val="150000"/>
              </a:lnSpc>
            </a:pPr>
            <a:r>
              <a:rPr lang="es-CO" sz="2000" dirty="0">
                <a:solidFill>
                  <a:schemeClr val="tx1">
                    <a:lumMod val="75000"/>
                    <a:lumOff val="25000"/>
                  </a:schemeClr>
                </a:solidFill>
                <a:latin typeface="Arial" panose="020B0604020202020204" pitchFamily="34" charset="0"/>
                <a:cs typeface="Arial" panose="020B0604020202020204" pitchFamily="34" charset="0"/>
              </a:rPr>
              <a:t>El presente estudio de Medición de Clima Organizacional tuvo como objetivo medir la forma como los servidores públicos perciben su relación con el ambiente de trabajo como determinante de su comportamiento al interior del Instituto de Planificación y Promoción de Soluciones Energéticas para Zonas No Interconectadas (IPSE). </a:t>
            </a:r>
          </a:p>
          <a:p>
            <a:pPr algn="ctr">
              <a:lnSpc>
                <a:spcPct val="150000"/>
              </a:lnSpc>
            </a:pPr>
            <a:endParaRPr lang="es-CO" sz="2000" dirty="0">
              <a:solidFill>
                <a:schemeClr val="tx1">
                  <a:lumMod val="75000"/>
                  <a:lumOff val="25000"/>
                </a:schemeClr>
              </a:solidFill>
              <a:latin typeface="Arial" panose="020B0604020202020204" pitchFamily="34" charset="0"/>
              <a:cs typeface="Arial" panose="020B0604020202020204" pitchFamily="34" charset="0"/>
            </a:endParaRPr>
          </a:p>
          <a:p>
            <a:pPr algn="ctr">
              <a:lnSpc>
                <a:spcPct val="150000"/>
              </a:lnSpc>
            </a:pPr>
            <a:r>
              <a:rPr lang="es-CO" sz="2000" dirty="0">
                <a:solidFill>
                  <a:schemeClr val="tx1">
                    <a:lumMod val="75000"/>
                    <a:lumOff val="25000"/>
                  </a:schemeClr>
                </a:solidFill>
                <a:latin typeface="Arial" panose="020B0604020202020204" pitchFamily="34" charset="0"/>
                <a:cs typeface="Arial" panose="020B0604020202020204" pitchFamily="34" charset="0"/>
              </a:rPr>
              <a:t>Con el propósito de conocer y entender dichas percepciones de los servidores, que incluyen sus experiencias personales, necesidades particulares, motivaciones, deseos, expectativas y valores, y a su vez tener un diagnostico de la situación del clima laboral y un plan de intervención para potenciar las percepciones favorables y desarrollar las posibilidades de mejora.</a:t>
            </a:r>
          </a:p>
        </p:txBody>
      </p:sp>
    </p:spTree>
    <p:extLst>
      <p:ext uri="{BB962C8B-B14F-4D97-AF65-F5344CB8AC3E}">
        <p14:creationId xmlns:p14="http://schemas.microsoft.com/office/powerpoint/2010/main" val="3082080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Clima Organizacional</a:t>
            </a:r>
          </a:p>
        </p:txBody>
      </p:sp>
      <p:sp>
        <p:nvSpPr>
          <p:cNvPr id="7" name="CuadroTexto 6">
            <a:extLst>
              <a:ext uri="{FF2B5EF4-FFF2-40B4-BE49-F238E27FC236}">
                <a16:creationId xmlns:a16="http://schemas.microsoft.com/office/drawing/2014/main" id="{D7B6B317-A2E1-4E2D-A569-06F6F047E282}"/>
              </a:ext>
            </a:extLst>
          </p:cNvPr>
          <p:cNvSpPr txBox="1"/>
          <p:nvPr/>
        </p:nvSpPr>
        <p:spPr>
          <a:xfrm>
            <a:off x="715618" y="1364250"/>
            <a:ext cx="6851373" cy="2331920"/>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Los resultados del estudio de Clima Organizacional aplicado en el mes de Mayo del año 2021, indica que la percepción de Clima al interior de IPSE corresponde a la categoría: </a:t>
            </a:r>
            <a:r>
              <a:rPr lang="es-CO" sz="1700" b="1" dirty="0">
                <a:solidFill>
                  <a:srgbClr val="92D050"/>
                </a:solidFill>
                <a:latin typeface="Arial" panose="020B0604020202020204" pitchFamily="34" charset="0"/>
                <a:cs typeface="Arial" panose="020B0604020202020204" pitchFamily="34" charset="0"/>
              </a:rPr>
              <a:t>Clima general Propicio</a:t>
            </a:r>
            <a:r>
              <a:rPr lang="es-CO" sz="1700" dirty="0">
                <a:solidFill>
                  <a:schemeClr val="tx1">
                    <a:lumMod val="75000"/>
                    <a:lumOff val="25000"/>
                  </a:schemeClr>
                </a:solidFill>
                <a:latin typeface="Arial" panose="020B0604020202020204" pitchFamily="34" charset="0"/>
                <a:cs typeface="Arial" panose="020B0604020202020204" pitchFamily="34" charset="0"/>
              </a:rPr>
              <a:t> </a:t>
            </a:r>
            <a:r>
              <a:rPr lang="es-CO" sz="1600" dirty="0">
                <a:solidFill>
                  <a:schemeClr val="tx1">
                    <a:lumMod val="75000"/>
                    <a:lumOff val="25000"/>
                  </a:schemeClr>
                </a:solidFill>
                <a:latin typeface="Arial" panose="020B0604020202020204" pitchFamily="34" charset="0"/>
                <a:cs typeface="Arial" panose="020B0604020202020204" pitchFamily="34" charset="0"/>
              </a:rPr>
              <a:t>donde se puede  perfeccionar algunas categorías como reto organizacional, con una puntuación obtenida de </a:t>
            </a:r>
            <a:r>
              <a:rPr lang="es-CO" b="1" dirty="0">
                <a:solidFill>
                  <a:srgbClr val="92D050"/>
                </a:solidFill>
                <a:latin typeface="Arial" panose="020B0604020202020204" pitchFamily="34" charset="0"/>
                <a:cs typeface="Arial" panose="020B0604020202020204" pitchFamily="34" charset="0"/>
              </a:rPr>
              <a:t>89,96 </a:t>
            </a:r>
            <a:r>
              <a:rPr lang="es-CO" sz="1600" dirty="0">
                <a:solidFill>
                  <a:schemeClr val="tx1">
                    <a:lumMod val="75000"/>
                    <a:lumOff val="25000"/>
                  </a:schemeClr>
                </a:solidFill>
                <a:latin typeface="Arial" panose="020B0604020202020204" pitchFamily="34" charset="0"/>
                <a:cs typeface="Arial" panose="020B0604020202020204" pitchFamily="34" charset="0"/>
              </a:rPr>
              <a:t>que resulta ser muy beneficiosa para la entidad.</a:t>
            </a:r>
          </a:p>
        </p:txBody>
      </p:sp>
      <p:sp>
        <p:nvSpPr>
          <p:cNvPr id="11" name="CuadroTexto 10">
            <a:extLst>
              <a:ext uri="{FF2B5EF4-FFF2-40B4-BE49-F238E27FC236}">
                <a16:creationId xmlns:a16="http://schemas.microsoft.com/office/drawing/2014/main" id="{C872B60A-7A71-445D-8F94-16C348B54C50}"/>
              </a:ext>
            </a:extLst>
          </p:cNvPr>
          <p:cNvSpPr txBox="1"/>
          <p:nvPr/>
        </p:nvSpPr>
        <p:spPr>
          <a:xfrm>
            <a:off x="722246" y="3835787"/>
            <a:ext cx="10754136" cy="2262671"/>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A nivel de Dimensiones se evidencia que la mejor percepción está en el Clima Personal, indicando que la mejor percepción se genera en los servidores desde su propia gestión y desde lo que consideran pueden aportar para el mejoramiento de sí mismos y de la entidad.</a:t>
            </a:r>
          </a:p>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La siguiente puntuación más alta, corresponde a Microclima, lo que en coherencia con lo anterior indica que se trabaja internamente desde cada área para lograr mantener un clima organizacional que favorezca el trabajo y el bienestar, para finalmente impactar positivamente en el Macroclima de la entidad.</a:t>
            </a:r>
          </a:p>
        </p:txBody>
      </p:sp>
      <p:grpSp>
        <p:nvGrpSpPr>
          <p:cNvPr id="6" name="Grupo 5">
            <a:extLst>
              <a:ext uri="{FF2B5EF4-FFF2-40B4-BE49-F238E27FC236}">
                <a16:creationId xmlns:a16="http://schemas.microsoft.com/office/drawing/2014/main" id="{B801C04C-B753-4F19-8747-CD1056AA4B27}"/>
              </a:ext>
            </a:extLst>
          </p:cNvPr>
          <p:cNvGrpSpPr/>
          <p:nvPr/>
        </p:nvGrpSpPr>
        <p:grpSpPr>
          <a:xfrm>
            <a:off x="8273373" y="1364250"/>
            <a:ext cx="2599622" cy="2154645"/>
            <a:chOff x="5428109" y="3075895"/>
            <a:chExt cx="1443138" cy="1075469"/>
          </a:xfrm>
        </p:grpSpPr>
        <p:pic>
          <p:nvPicPr>
            <p:cNvPr id="9" name="Picture 2" descr="ipse-1024x486 - GENSA SA ESP">
              <a:extLst>
                <a:ext uri="{FF2B5EF4-FFF2-40B4-BE49-F238E27FC236}">
                  <a16:creationId xmlns:a16="http://schemas.microsoft.com/office/drawing/2014/main" id="{F95E7D1C-834D-452E-ABFE-CAF900839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525F9FA8-98BF-4DF6-BAC1-4149C3F31A43}"/>
                </a:ext>
              </a:extLst>
            </p:cNvPr>
            <p:cNvPicPr>
              <a:picLocks noChangeAspect="1"/>
            </p:cNvPicPr>
            <p:nvPr/>
          </p:nvPicPr>
          <p:blipFill>
            <a:blip r:embed="rId4"/>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965606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5780A49-3B31-4646-A34C-17AF51F85ED4}"/>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Sub dimensiones destacadas</a:t>
            </a:r>
          </a:p>
        </p:txBody>
      </p:sp>
      <p:sp>
        <p:nvSpPr>
          <p:cNvPr id="9" name="CuadroTexto 8">
            <a:extLst>
              <a:ext uri="{FF2B5EF4-FFF2-40B4-BE49-F238E27FC236}">
                <a16:creationId xmlns:a16="http://schemas.microsoft.com/office/drawing/2014/main" id="{DA50615E-170B-403E-8E0C-67F93C64ECA6}"/>
              </a:ext>
            </a:extLst>
          </p:cNvPr>
          <p:cNvSpPr txBox="1"/>
          <p:nvPr/>
        </p:nvSpPr>
        <p:spPr>
          <a:xfrm>
            <a:off x="715618" y="1377504"/>
            <a:ext cx="11108081" cy="4847994"/>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Las percepciones de los servidores de la entidad a nivel transversal se destacan por alcanzar puntuaciones muy altas en las sub dimensiones de </a:t>
            </a:r>
            <a:r>
              <a:rPr lang="es-CO" sz="1600" b="1" dirty="0">
                <a:solidFill>
                  <a:srgbClr val="7CCA53"/>
                </a:solidFill>
                <a:latin typeface="Arial" panose="020B0604020202020204" pitchFamily="34" charset="0"/>
                <a:cs typeface="Arial" panose="020B0604020202020204" pitchFamily="34" charset="0"/>
              </a:rPr>
              <a:t>Valores, Trabajo en Equipo </a:t>
            </a:r>
            <a:r>
              <a:rPr lang="es-CO" sz="1600" dirty="0">
                <a:solidFill>
                  <a:schemeClr val="tx1">
                    <a:lumMod val="75000"/>
                    <a:lumOff val="25000"/>
                  </a:schemeClr>
                </a:solidFill>
                <a:latin typeface="Arial" panose="020B0604020202020204" pitchFamily="34" charset="0"/>
                <a:cs typeface="Arial" panose="020B0604020202020204" pitchFamily="34" charset="0"/>
              </a:rPr>
              <a:t>y</a:t>
            </a:r>
            <a:r>
              <a:rPr lang="es-CO" sz="1600" dirty="0">
                <a:latin typeface="Arial" panose="020B0604020202020204" pitchFamily="34" charset="0"/>
                <a:cs typeface="Arial" panose="020B0604020202020204" pitchFamily="34" charset="0"/>
              </a:rPr>
              <a:t> </a:t>
            </a:r>
            <a:r>
              <a:rPr lang="es-CO" sz="1600" b="1" dirty="0">
                <a:solidFill>
                  <a:srgbClr val="7CCA53"/>
                </a:solidFill>
                <a:latin typeface="Arial" panose="020B0604020202020204" pitchFamily="34" charset="0"/>
                <a:cs typeface="Arial" panose="020B0604020202020204" pitchFamily="34" charset="0"/>
              </a:rPr>
              <a:t>Liderazgo Activo</a:t>
            </a:r>
            <a:r>
              <a:rPr lang="es-CO" sz="1600" dirty="0">
                <a:solidFill>
                  <a:schemeClr val="tx1">
                    <a:lumMod val="75000"/>
                    <a:lumOff val="25000"/>
                  </a:schemeClr>
                </a:solidFill>
                <a:latin typeface="Arial" panose="020B0604020202020204" pitchFamily="34" charset="0"/>
                <a:cs typeface="Arial" panose="020B0604020202020204" pitchFamily="34" charset="0"/>
              </a:rPr>
              <a:t>.</a:t>
            </a:r>
          </a:p>
          <a:p>
            <a:pPr algn="just">
              <a:lnSpc>
                <a:spcPct val="150000"/>
              </a:lnSpc>
            </a:pPr>
            <a:endParaRPr lang="es-CO" sz="16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s-CO" sz="1600" dirty="0">
                <a:solidFill>
                  <a:schemeClr val="tx1">
                    <a:lumMod val="75000"/>
                    <a:lumOff val="25000"/>
                  </a:schemeClr>
                </a:solidFill>
                <a:latin typeface="Arial" panose="020B0604020202020204" pitchFamily="34" charset="0"/>
                <a:cs typeface="Arial" panose="020B0604020202020204" pitchFamily="34" charset="0"/>
              </a:rPr>
              <a:t>La principal fortaleza identificada en la IPSE es el indicador de Valores, el cual obtuvo la calificación general más alta de todas las variables evaluadas. Este indicador aborda la apropiación de los valores institucionales contemplados en el código de integridad que guían la conducta de los servidores. Esto se encuentra relacionado con el orgullo, sentido de pertenencia, compromiso y el vínculo existente con la entidad. </a:t>
            </a:r>
          </a:p>
          <a:p>
            <a:pPr marL="285750" indent="-285750" algn="just">
              <a:lnSpc>
                <a:spcPct val="150000"/>
              </a:lnSpc>
              <a:buFont typeface="Arial" panose="020B0604020202020204" pitchFamily="34" charset="0"/>
              <a:buChar char="•"/>
            </a:pPr>
            <a:r>
              <a:rPr lang="es-CO" sz="1600" dirty="0">
                <a:solidFill>
                  <a:schemeClr val="tx1">
                    <a:lumMod val="75000"/>
                    <a:lumOff val="25000"/>
                  </a:schemeClr>
                </a:solidFill>
                <a:latin typeface="Arial" panose="020B0604020202020204" pitchFamily="34" charset="0"/>
                <a:cs typeface="Arial" panose="020B0604020202020204" pitchFamily="34" charset="0"/>
              </a:rPr>
              <a:t>La segunda y tercera fortaleza identificada al interior de IPSE corresponde Trabajo en equipo y Liderazgo Activo, lo cual resulta ser un buen indicador de fortalezas respecto al rol que tienen los funcionarios de manera individual y grupal para la consecución de objetivos y la mejora constante del trabajo conjunto y relacionamiento dentro del equipo. Así como la identificación de los líderes como esa parte fundamental del equipo que está dispuesto a apoyar cuando se requiere, que es cercano, motiva e inspira confianza ante sus colaboradores para la consecución de objetivos.</a:t>
            </a:r>
          </a:p>
        </p:txBody>
      </p:sp>
    </p:spTree>
    <p:extLst>
      <p:ext uri="{BB962C8B-B14F-4D97-AF65-F5344CB8AC3E}">
        <p14:creationId xmlns:p14="http://schemas.microsoft.com/office/powerpoint/2010/main" val="4101392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5780A49-3B31-4646-A34C-17AF51F85ED4}"/>
              </a:ext>
            </a:extLst>
          </p:cNvPr>
          <p:cNvSpPr txBox="1"/>
          <p:nvPr/>
        </p:nvSpPr>
        <p:spPr>
          <a:xfrm>
            <a:off x="715617" y="570622"/>
            <a:ext cx="10005391"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Sub dimensiones por mejorar</a:t>
            </a:r>
          </a:p>
        </p:txBody>
      </p:sp>
      <p:sp>
        <p:nvSpPr>
          <p:cNvPr id="9" name="CuadroTexto 8">
            <a:extLst>
              <a:ext uri="{FF2B5EF4-FFF2-40B4-BE49-F238E27FC236}">
                <a16:creationId xmlns:a16="http://schemas.microsoft.com/office/drawing/2014/main" id="{DA50615E-170B-403E-8E0C-67F93C64ECA6}"/>
              </a:ext>
            </a:extLst>
          </p:cNvPr>
          <p:cNvSpPr txBox="1"/>
          <p:nvPr/>
        </p:nvSpPr>
        <p:spPr>
          <a:xfrm>
            <a:off x="715618" y="1377504"/>
            <a:ext cx="11108081" cy="4783104"/>
          </a:xfrm>
          <a:prstGeom prst="rect">
            <a:avLst/>
          </a:prstGeom>
          <a:noFill/>
        </p:spPr>
        <p:txBody>
          <a:bodyPr wrap="square" rtlCol="0">
            <a:spAutoFit/>
          </a:bodyPr>
          <a:lstStyle/>
          <a:p>
            <a:pPr algn="just">
              <a:lnSpc>
                <a:spcPct val="150000"/>
              </a:lnSpc>
            </a:pPr>
            <a:r>
              <a:rPr lang="es-CO" sz="1500" dirty="0">
                <a:solidFill>
                  <a:schemeClr val="tx1">
                    <a:lumMod val="75000"/>
                    <a:lumOff val="25000"/>
                  </a:schemeClr>
                </a:solidFill>
                <a:latin typeface="Arial" panose="020B0604020202020204" pitchFamily="34" charset="0"/>
                <a:cs typeface="Arial" panose="020B0604020202020204" pitchFamily="34" charset="0"/>
              </a:rPr>
              <a:t>Las percepciones de los servidores de la entidad se destacan por alcanzar puntuaciones “más bajas” en las sub dimensiones de </a:t>
            </a:r>
            <a:r>
              <a:rPr lang="es-CO" sz="1500" b="1" dirty="0">
                <a:solidFill>
                  <a:srgbClr val="7CCA53"/>
                </a:solidFill>
                <a:latin typeface="Arial" panose="020B0604020202020204" pitchFamily="34" charset="0"/>
                <a:cs typeface="Arial" panose="020B0604020202020204" pitchFamily="34" charset="0"/>
              </a:rPr>
              <a:t>Funcionamiento</a:t>
            </a:r>
            <a:r>
              <a:rPr lang="es-CO" sz="1500" dirty="0">
                <a:solidFill>
                  <a:schemeClr val="tx1">
                    <a:lumMod val="75000"/>
                    <a:lumOff val="25000"/>
                  </a:schemeClr>
                </a:solidFill>
                <a:latin typeface="Arial" panose="020B0604020202020204" pitchFamily="34" charset="0"/>
                <a:cs typeface="Arial" panose="020B0604020202020204" pitchFamily="34" charset="0"/>
              </a:rPr>
              <a:t>,</a:t>
            </a:r>
            <a:r>
              <a:rPr lang="es-CO" sz="1500" b="1" dirty="0">
                <a:solidFill>
                  <a:srgbClr val="00ABB7"/>
                </a:solidFill>
                <a:latin typeface="Arial" panose="020B0604020202020204" pitchFamily="34" charset="0"/>
                <a:cs typeface="Arial" panose="020B0604020202020204" pitchFamily="34" charset="0"/>
              </a:rPr>
              <a:t> </a:t>
            </a:r>
            <a:r>
              <a:rPr lang="es-CO" sz="1500" b="1" dirty="0">
                <a:solidFill>
                  <a:srgbClr val="7CCA53"/>
                </a:solidFill>
                <a:latin typeface="Arial" panose="020B0604020202020204" pitchFamily="34" charset="0"/>
                <a:cs typeface="Arial" panose="020B0604020202020204" pitchFamily="34" charset="0"/>
              </a:rPr>
              <a:t>Solución de Problemas </a:t>
            </a:r>
            <a:r>
              <a:rPr lang="es-CO" sz="1500" dirty="0">
                <a:solidFill>
                  <a:schemeClr val="tx1">
                    <a:lumMod val="75000"/>
                    <a:lumOff val="25000"/>
                  </a:schemeClr>
                </a:solidFill>
                <a:latin typeface="Arial" panose="020B0604020202020204" pitchFamily="34" charset="0"/>
                <a:cs typeface="Arial" panose="020B0604020202020204" pitchFamily="34" charset="0"/>
              </a:rPr>
              <a:t>y </a:t>
            </a:r>
            <a:r>
              <a:rPr lang="es-CO" sz="1500" b="1" dirty="0">
                <a:solidFill>
                  <a:srgbClr val="7CCA53"/>
                </a:solidFill>
                <a:latin typeface="Arial" panose="020B0604020202020204" pitchFamily="34" charset="0"/>
                <a:cs typeface="Arial" panose="020B0604020202020204" pitchFamily="34" charset="0"/>
              </a:rPr>
              <a:t>Estímulo al Desarrollo </a:t>
            </a:r>
            <a:r>
              <a:rPr lang="es-CO" sz="1500" dirty="0">
                <a:solidFill>
                  <a:schemeClr val="tx1">
                    <a:lumMod val="75000"/>
                    <a:lumOff val="25000"/>
                  </a:schemeClr>
                </a:solidFill>
                <a:latin typeface="Arial" panose="020B0604020202020204" pitchFamily="34" charset="0"/>
                <a:cs typeface="Arial" panose="020B0604020202020204" pitchFamily="34" charset="0"/>
              </a:rPr>
              <a:t>en el contexto de Macroclima. Es importante resaltar que las percepciones obtenidas se encuentran dentro de un nivel </a:t>
            </a:r>
            <a:r>
              <a:rPr lang="es-CO" sz="1500" b="1" dirty="0">
                <a:solidFill>
                  <a:srgbClr val="7CCA53"/>
                </a:solidFill>
                <a:latin typeface="Arial" panose="020B0604020202020204" pitchFamily="34" charset="0"/>
                <a:cs typeface="Arial" panose="020B0604020202020204" pitchFamily="34" charset="0"/>
              </a:rPr>
              <a:t>Ideal</a:t>
            </a:r>
            <a:r>
              <a:rPr lang="es-CO" sz="1500" dirty="0">
                <a:solidFill>
                  <a:schemeClr val="tx1">
                    <a:lumMod val="75000"/>
                    <a:lumOff val="25000"/>
                  </a:schemeClr>
                </a:solidFill>
                <a:latin typeface="Arial" panose="020B0604020202020204" pitchFamily="34" charset="0"/>
                <a:cs typeface="Arial" panose="020B0604020202020204" pitchFamily="34" charset="0"/>
              </a:rPr>
              <a:t>, por lo cual las oportunidades de mejora se aplican para lograr obtener un nivel mucho más alto.</a:t>
            </a:r>
          </a:p>
          <a:p>
            <a:pPr algn="just">
              <a:lnSpc>
                <a:spcPct val="150000"/>
              </a:lnSpc>
            </a:pPr>
            <a:endParaRPr lang="es-CO" sz="145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s-CO" sz="1450" dirty="0">
                <a:solidFill>
                  <a:schemeClr val="tx1">
                    <a:lumMod val="75000"/>
                    <a:lumOff val="25000"/>
                  </a:schemeClr>
                </a:solidFill>
                <a:latin typeface="Arial" panose="020B0604020202020204" pitchFamily="34" charset="0"/>
                <a:cs typeface="Arial" panose="020B0604020202020204" pitchFamily="34" charset="0"/>
              </a:rPr>
              <a:t>Por lo anterior, es posible identificar que una oportunidad de mejora al interior de las áreas de trabajo implica el reconocimiento de los sistemas formales dentro de IPSE, recapacitación / reinducción para fortalecer el conocimiento de las funciones de cargo, procesos internos, organigrama, entre otros, logrando así un acoplamiento entre la gestión y la estructura organizacional.</a:t>
            </a:r>
          </a:p>
          <a:p>
            <a:pPr marL="285750" indent="-285750" algn="just">
              <a:lnSpc>
                <a:spcPct val="150000"/>
              </a:lnSpc>
              <a:buFont typeface="Arial" panose="020B0604020202020204" pitchFamily="34" charset="0"/>
              <a:buChar char="•"/>
            </a:pPr>
            <a:r>
              <a:rPr lang="es-CO" sz="1450" dirty="0">
                <a:solidFill>
                  <a:schemeClr val="tx1">
                    <a:lumMod val="75000"/>
                    <a:lumOff val="25000"/>
                  </a:schemeClr>
                </a:solidFill>
                <a:latin typeface="Arial" panose="020B0604020202020204" pitchFamily="34" charset="0"/>
                <a:cs typeface="Arial" panose="020B0604020202020204" pitchFamily="34" charset="0"/>
              </a:rPr>
              <a:t>También la obtención de los recursos y mecanismos para el abordamiento efectivo y asertivo de situaciones cotidianas que pueden generar conflictos. Se contemplan conflictos de tipo laboral e interpersonal, lo que permitirá fortalecer las relaciones interpersonales y la comunicación al interior de la entidad. Adicionalmente, dentro de IPSE se debe ofrecer diversas posibilidades de crecimiento profesional y personal, lo que impactará directamente en los niveles de motivación de los servidores, haciendo que se sientan escuchados, importantes, y valorados dentro de IPSE. Lo anterior se puede lograr mediante la disposición de cursos, capacitaciones, convenios, encuentros de bienestar entre otras actividades.</a:t>
            </a:r>
          </a:p>
        </p:txBody>
      </p:sp>
    </p:spTree>
    <p:extLst>
      <p:ext uri="{BB962C8B-B14F-4D97-AF65-F5344CB8AC3E}">
        <p14:creationId xmlns:p14="http://schemas.microsoft.com/office/powerpoint/2010/main" val="3238497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A77F03F-00D7-4BE5-B58A-1373D14B5B97}"/>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Estilo de Liderazgo</a:t>
            </a:r>
          </a:p>
        </p:txBody>
      </p:sp>
      <p:sp>
        <p:nvSpPr>
          <p:cNvPr id="4" name="CuadroTexto 3">
            <a:extLst>
              <a:ext uri="{FF2B5EF4-FFF2-40B4-BE49-F238E27FC236}">
                <a16:creationId xmlns:a16="http://schemas.microsoft.com/office/drawing/2014/main" id="{8FD77790-D074-4DE3-8BB3-136852D31148}"/>
              </a:ext>
            </a:extLst>
          </p:cNvPr>
          <p:cNvSpPr txBox="1"/>
          <p:nvPr/>
        </p:nvSpPr>
        <p:spPr>
          <a:xfrm>
            <a:off x="1974574" y="1386187"/>
            <a:ext cx="9130748" cy="4899868"/>
          </a:xfrm>
          <a:prstGeom prst="rect">
            <a:avLst/>
          </a:prstGeom>
          <a:noFill/>
        </p:spPr>
        <p:txBody>
          <a:bodyPr wrap="square" rtlCol="0">
            <a:spAutoFit/>
          </a:bodyPr>
          <a:lstStyle/>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A nivel de Macroclima se evidencia una puntuación más alta respecto al Liderazgo Activo seguido por el Transformacional y, lo que puede indicar que la percepción que tienen los servidores de la entidad tiende a identificar al líder como aquella persona que se encarga de generar cercanía y motivación para cumplir objetivos esperados, mostrando disposición para apoyar cuando su equipo lo requiera, y también siendo un ejemplo para sus colaboradores, mostrando confianza en el rol que desempeñan, siendo más líder que jefe.</a:t>
            </a:r>
          </a:p>
          <a:p>
            <a:pPr algn="just">
              <a:lnSpc>
                <a:spcPct val="150000"/>
              </a:lnSpc>
            </a:pPr>
            <a:endParaRPr lang="es-CO" sz="14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A nivel de Microclima, las puntuaciones más altas se dan en lo referente a Liderazgo Activo (puntuación de 92,50). Mientras que para el Clima Personal se destaca la percepción de Liderazgo Transaccional (96,75).</a:t>
            </a:r>
          </a:p>
          <a:p>
            <a:pPr algn="just">
              <a:lnSpc>
                <a:spcPct val="150000"/>
              </a:lnSpc>
            </a:pPr>
            <a:endParaRPr lang="es-CO" sz="1400" dirty="0">
              <a:solidFill>
                <a:schemeClr val="tx1">
                  <a:lumMod val="75000"/>
                  <a:lumOff val="25000"/>
                </a:schemeClr>
              </a:solidFill>
              <a:latin typeface="Arial" panose="020B0604020202020204" pitchFamily="34" charset="0"/>
              <a:cs typeface="Arial" panose="020B0604020202020204" pitchFamily="34" charset="0"/>
            </a:endParaRPr>
          </a:p>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A nivel general, existe una percepción altamente favorable en lo que respecta a las estrategias de liderazgo implementadas dentro de la entidad, lo que favorece de forma significativa el Clima Organizacional, aunque debe trabajarse mucho más en la confianza y cercanía que generan los líderes ante el trabajo, estado emocional y preocupaciones de sus colaboradores, así como el ser un ejemplo de profesionalismo, trato justo y humanidad. Existe un resultado muy favorable en algunos equipos de trabajo en los que se destaca el liderazgo transformacional como una de las mejores sub dimensiones.</a:t>
            </a:r>
          </a:p>
        </p:txBody>
      </p:sp>
    </p:spTree>
    <p:extLst>
      <p:ext uri="{BB962C8B-B14F-4D97-AF65-F5344CB8AC3E}">
        <p14:creationId xmlns:p14="http://schemas.microsoft.com/office/powerpoint/2010/main" val="529372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A77F03F-00D7-4BE5-B58A-1373D14B5B97}"/>
              </a:ext>
            </a:extLst>
          </p:cNvPr>
          <p:cNvSpPr txBox="1"/>
          <p:nvPr/>
        </p:nvSpPr>
        <p:spPr>
          <a:xfrm>
            <a:off x="1974574" y="570622"/>
            <a:ext cx="6612835" cy="523220"/>
          </a:xfrm>
          <a:prstGeom prst="rect">
            <a:avLst/>
          </a:prstGeom>
          <a:noFill/>
        </p:spPr>
        <p:txBody>
          <a:bodyPr wrap="square" rtlCol="0">
            <a:spAutoFit/>
          </a:bodyPr>
          <a:lstStyle/>
          <a:p>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Estilo de Liderazgo</a:t>
            </a:r>
          </a:p>
        </p:txBody>
      </p:sp>
      <p:sp>
        <p:nvSpPr>
          <p:cNvPr id="4" name="CuadroTexto 3">
            <a:extLst>
              <a:ext uri="{FF2B5EF4-FFF2-40B4-BE49-F238E27FC236}">
                <a16:creationId xmlns:a16="http://schemas.microsoft.com/office/drawing/2014/main" id="{8FD77790-D074-4DE3-8BB3-136852D31148}"/>
              </a:ext>
            </a:extLst>
          </p:cNvPr>
          <p:cNvSpPr txBox="1"/>
          <p:nvPr/>
        </p:nvSpPr>
        <p:spPr>
          <a:xfrm>
            <a:off x="1974574" y="1386187"/>
            <a:ext cx="9130748" cy="1021883"/>
          </a:xfrm>
          <a:prstGeom prst="rect">
            <a:avLst/>
          </a:prstGeom>
          <a:noFill/>
        </p:spPr>
        <p:txBody>
          <a:bodyPr wrap="square" rtlCol="0">
            <a:spAutoFit/>
          </a:bodyPr>
          <a:lstStyle/>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A continuación, se presentan los ítems de liderazgo en el NIVEL MACROCLIMA con el objetivo de visualizar el nivel de percepción, (recuerde que la puntuación promedio máxima es 4 y mínima 1) y tenerlo en cuenta para generar planes de acción para profundizar, por ejemplo, en el reconocimiento de los buenos resultados.</a:t>
            </a:r>
          </a:p>
        </p:txBody>
      </p:sp>
      <p:pic>
        <p:nvPicPr>
          <p:cNvPr id="2" name="Imagen 1">
            <a:extLst>
              <a:ext uri="{FF2B5EF4-FFF2-40B4-BE49-F238E27FC236}">
                <a16:creationId xmlns:a16="http://schemas.microsoft.com/office/drawing/2014/main" id="{B64E2AC5-C982-47BD-B915-5E66C227C2B1}"/>
              </a:ext>
            </a:extLst>
          </p:cNvPr>
          <p:cNvPicPr>
            <a:picLocks noChangeAspect="1"/>
          </p:cNvPicPr>
          <p:nvPr/>
        </p:nvPicPr>
        <p:blipFill>
          <a:blip r:embed="rId3"/>
          <a:stretch>
            <a:fillRect/>
          </a:stretch>
        </p:blipFill>
        <p:spPr>
          <a:xfrm>
            <a:off x="2228849" y="2545681"/>
            <a:ext cx="8772525" cy="3207335"/>
          </a:xfrm>
          <a:prstGeom prst="rect">
            <a:avLst/>
          </a:prstGeom>
        </p:spPr>
      </p:pic>
    </p:spTree>
    <p:extLst>
      <p:ext uri="{BB962C8B-B14F-4D97-AF65-F5344CB8AC3E}">
        <p14:creationId xmlns:p14="http://schemas.microsoft.com/office/powerpoint/2010/main" val="1355960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Resumen</a:t>
            </a:r>
          </a:p>
        </p:txBody>
      </p:sp>
      <p:sp>
        <p:nvSpPr>
          <p:cNvPr id="7" name="CuadroTexto 6">
            <a:extLst>
              <a:ext uri="{FF2B5EF4-FFF2-40B4-BE49-F238E27FC236}">
                <a16:creationId xmlns:a16="http://schemas.microsoft.com/office/drawing/2014/main" id="{D7B6B317-A2E1-4E2D-A569-06F6F047E282}"/>
              </a:ext>
            </a:extLst>
          </p:cNvPr>
          <p:cNvSpPr txBox="1"/>
          <p:nvPr/>
        </p:nvSpPr>
        <p:spPr>
          <a:xfrm>
            <a:off x="715618" y="1364250"/>
            <a:ext cx="6851373" cy="1154675"/>
          </a:xfrm>
          <a:prstGeom prst="rect">
            <a:avLst/>
          </a:prstGeom>
          <a:noFill/>
        </p:spPr>
        <p:txBody>
          <a:bodyPr wrap="square" rtlCol="0">
            <a:spAutoFit/>
          </a:bodyPr>
          <a:lstStyle/>
          <a:p>
            <a:pPr algn="just">
              <a:lnSpc>
                <a:spcPct val="150000"/>
              </a:lnSpc>
            </a:pPr>
            <a:r>
              <a:rPr lang="es-CO" sz="1600" dirty="0">
                <a:solidFill>
                  <a:schemeClr val="tx1">
                    <a:lumMod val="75000"/>
                    <a:lumOff val="25000"/>
                  </a:schemeClr>
                </a:solidFill>
                <a:latin typeface="Arial" panose="020B0604020202020204" pitchFamily="34" charset="0"/>
                <a:cs typeface="Arial" panose="020B0604020202020204" pitchFamily="34" charset="0"/>
              </a:rPr>
              <a:t>Los mejores resultados dentro de cada contexto se presentan a continuación con el objetivo de visibilizar aquellas sub dimensiones que destacan los servidores con la mejor percepción.</a:t>
            </a:r>
          </a:p>
        </p:txBody>
      </p:sp>
      <p:sp>
        <p:nvSpPr>
          <p:cNvPr id="9" name="CuadroTexto 8">
            <a:extLst>
              <a:ext uri="{FF2B5EF4-FFF2-40B4-BE49-F238E27FC236}">
                <a16:creationId xmlns:a16="http://schemas.microsoft.com/office/drawing/2014/main" id="{8BE535E5-C28B-41DC-B459-D5F802914F9A}"/>
              </a:ext>
            </a:extLst>
          </p:cNvPr>
          <p:cNvSpPr txBox="1"/>
          <p:nvPr/>
        </p:nvSpPr>
        <p:spPr>
          <a:xfrm>
            <a:off x="7346950" y="4337540"/>
            <a:ext cx="2757318" cy="1154675"/>
          </a:xfrm>
          <a:prstGeom prst="rect">
            <a:avLst/>
          </a:prstGeom>
          <a:noFill/>
          <a:ln>
            <a:solidFill>
              <a:schemeClr val="bg1">
                <a:lumMod val="95000"/>
              </a:schemeClr>
            </a:solidFill>
          </a:ln>
        </p:spPr>
        <p:txBody>
          <a:bodyPr wrap="square" rtlCol="0">
            <a:spAutoFit/>
          </a:bodyPr>
          <a:lstStyle/>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Valores</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Liderazgo Transaccional</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Participación</a:t>
            </a:r>
          </a:p>
        </p:txBody>
      </p:sp>
      <p:graphicFrame>
        <p:nvGraphicFramePr>
          <p:cNvPr id="12" name="10 Tabla">
            <a:extLst>
              <a:ext uri="{FF2B5EF4-FFF2-40B4-BE49-F238E27FC236}">
                <a16:creationId xmlns:a16="http://schemas.microsoft.com/office/drawing/2014/main" id="{61AFFD90-DACD-4934-B61B-F7D18376490F}"/>
              </a:ext>
            </a:extLst>
          </p:cNvPr>
          <p:cNvGraphicFramePr>
            <a:graphicFrameLocks noGrp="1"/>
          </p:cNvGraphicFramePr>
          <p:nvPr>
            <p:extLst>
              <p:ext uri="{D42A27DB-BD31-4B8C-83A1-F6EECF244321}">
                <p14:modId xmlns:p14="http://schemas.microsoft.com/office/powerpoint/2010/main" val="688138408"/>
              </p:ext>
            </p:extLst>
          </p:nvPr>
        </p:nvGraphicFramePr>
        <p:xfrm>
          <a:off x="1815548" y="3093807"/>
          <a:ext cx="8288720" cy="1036320"/>
        </p:xfrm>
        <a:graphic>
          <a:graphicData uri="http://schemas.openxmlformats.org/drawingml/2006/table">
            <a:tbl>
              <a:tblPr firstRow="1" bandRow="1">
                <a:tableStyleId>{2D5ABB26-0587-4C30-8999-92F81FD0307C}</a:tableStyleId>
              </a:tblPr>
              <a:tblGrid>
                <a:gridCol w="2775371">
                  <a:extLst>
                    <a:ext uri="{9D8B030D-6E8A-4147-A177-3AD203B41FA5}">
                      <a16:colId xmlns:a16="http://schemas.microsoft.com/office/drawing/2014/main" val="20000"/>
                    </a:ext>
                  </a:extLst>
                </a:gridCol>
                <a:gridCol w="2762250">
                  <a:extLst>
                    <a:ext uri="{9D8B030D-6E8A-4147-A177-3AD203B41FA5}">
                      <a16:colId xmlns:a16="http://schemas.microsoft.com/office/drawing/2014/main" val="20001"/>
                    </a:ext>
                  </a:extLst>
                </a:gridCol>
                <a:gridCol w="2751099">
                  <a:extLst>
                    <a:ext uri="{9D8B030D-6E8A-4147-A177-3AD203B41FA5}">
                      <a16:colId xmlns:a16="http://schemas.microsoft.com/office/drawing/2014/main" val="20002"/>
                    </a:ext>
                  </a:extLst>
                </a:gridCol>
              </a:tblGrid>
              <a:tr h="274522">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MX" sz="1400" b="1" kern="1200" dirty="0">
                          <a:solidFill>
                            <a:schemeClr val="tx1">
                              <a:lumMod val="50000"/>
                              <a:lumOff val="50000"/>
                            </a:schemeClr>
                          </a:solidFill>
                          <a:latin typeface="Arial" panose="020B0604020202020204" pitchFamily="34" charset="0"/>
                          <a:ea typeface="+mn-ea"/>
                          <a:cs typeface="Arial" panose="020B0604020202020204" pitchFamily="34" charset="0"/>
                        </a:rPr>
                        <a:t>Macroclima</a:t>
                      </a:r>
                      <a:endParaRPr lang="es-CO" sz="14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MX" sz="1400" b="1" kern="1200" dirty="0">
                          <a:solidFill>
                            <a:schemeClr val="tx1">
                              <a:lumMod val="50000"/>
                              <a:lumOff val="50000"/>
                            </a:schemeClr>
                          </a:solidFill>
                          <a:latin typeface="Arial" panose="020B0604020202020204" pitchFamily="34" charset="0"/>
                          <a:ea typeface="+mn-ea"/>
                          <a:cs typeface="Arial" panose="020B0604020202020204" pitchFamily="34" charset="0"/>
                        </a:rPr>
                        <a:t>Microclima</a:t>
                      </a:r>
                      <a:endParaRPr lang="es-CO" sz="14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MX" sz="1400" b="1" kern="1200" dirty="0">
                          <a:solidFill>
                            <a:schemeClr val="tx1">
                              <a:lumMod val="50000"/>
                              <a:lumOff val="50000"/>
                            </a:schemeClr>
                          </a:solidFill>
                          <a:latin typeface="Arial" panose="020B0604020202020204" pitchFamily="34" charset="0"/>
                          <a:ea typeface="+mn-ea"/>
                          <a:cs typeface="Arial" panose="020B0604020202020204" pitchFamily="34" charset="0"/>
                        </a:rPr>
                        <a:t>Clima Personal</a:t>
                      </a:r>
                      <a:endParaRPr lang="es-CO" sz="1400" b="1" kern="1200" dirty="0">
                        <a:solidFill>
                          <a:schemeClr val="tx1">
                            <a:lumMod val="50000"/>
                            <a:lumOff val="50000"/>
                          </a:schemeClr>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val="10000"/>
                  </a:ext>
                </a:extLst>
              </a:tr>
              <a:tr h="146392">
                <a:tc>
                  <a:txBody>
                    <a:bodyPr/>
                    <a:lstStyle/>
                    <a:p>
                      <a:pPr algn="ctr"/>
                      <a:r>
                        <a:rPr lang="es-MX" sz="1400" kern="1200" dirty="0">
                          <a:solidFill>
                            <a:schemeClr val="bg1">
                              <a:lumMod val="65000"/>
                            </a:schemeClr>
                          </a:solidFill>
                          <a:latin typeface="Arial" panose="020B0604020202020204" pitchFamily="34" charset="0"/>
                          <a:ea typeface="+mn-ea"/>
                          <a:cs typeface="Arial" panose="020B0604020202020204" pitchFamily="34" charset="0"/>
                        </a:rPr>
                        <a:t>Percepciones de la entidad en su imagen conjunta.</a:t>
                      </a:r>
                      <a:endParaRPr lang="es-CO" sz="1400" kern="1200" dirty="0">
                        <a:solidFill>
                          <a:schemeClr val="bg1">
                            <a:lumMod val="65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MX" sz="1400" kern="1200" dirty="0">
                          <a:solidFill>
                            <a:schemeClr val="bg1">
                              <a:lumMod val="65000"/>
                            </a:schemeClr>
                          </a:solidFill>
                          <a:latin typeface="Arial" panose="020B0604020202020204" pitchFamily="34" charset="0"/>
                          <a:ea typeface="+mn-ea"/>
                          <a:cs typeface="Arial" panose="020B0604020202020204" pitchFamily="34" charset="0"/>
                        </a:rPr>
                        <a:t>Percepciones de su equipo de trabajo e interacción con otros equipos.</a:t>
                      </a:r>
                      <a:endParaRPr lang="es-CO" sz="1400" kern="1200" dirty="0">
                        <a:solidFill>
                          <a:schemeClr val="bg1">
                            <a:lumMod val="65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MX" sz="1400" kern="1200" dirty="0">
                          <a:solidFill>
                            <a:schemeClr val="bg1">
                              <a:lumMod val="65000"/>
                            </a:schemeClr>
                          </a:solidFill>
                          <a:latin typeface="Arial" panose="020B0604020202020204" pitchFamily="34" charset="0"/>
                          <a:ea typeface="+mn-ea"/>
                          <a:cs typeface="Arial" panose="020B0604020202020204" pitchFamily="34" charset="0"/>
                        </a:rPr>
                        <a:t>Percepciones en cuanto al proceder individual dentro de la entidad.</a:t>
                      </a:r>
                      <a:endParaRPr lang="es-CO" sz="1400" kern="1200" dirty="0">
                        <a:solidFill>
                          <a:schemeClr val="bg1">
                            <a:lumMod val="65000"/>
                          </a:schemeClr>
                        </a:solidFill>
                        <a:latin typeface="Arial" panose="020B0604020202020204" pitchFamily="34" charset="0"/>
                        <a:ea typeface="+mn-ea"/>
                        <a:cs typeface="Arial" panose="020B0604020202020204" pitchFamily="34" charset="0"/>
                      </a:endParaRP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pic>
        <p:nvPicPr>
          <p:cNvPr id="13" name="15 Imagen">
            <a:extLst>
              <a:ext uri="{FF2B5EF4-FFF2-40B4-BE49-F238E27FC236}">
                <a16:creationId xmlns:a16="http://schemas.microsoft.com/office/drawing/2014/main" id="{88423808-ADBB-42F9-AC5D-2750506FCEF4}"/>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723463" y="2610418"/>
            <a:ext cx="409850" cy="409850"/>
          </a:xfrm>
          <a:prstGeom prst="rect">
            <a:avLst/>
          </a:prstGeom>
        </p:spPr>
      </p:pic>
      <p:pic>
        <p:nvPicPr>
          <p:cNvPr id="14" name="16 Imagen">
            <a:extLst>
              <a:ext uri="{FF2B5EF4-FFF2-40B4-BE49-F238E27FC236}">
                <a16:creationId xmlns:a16="http://schemas.microsoft.com/office/drawing/2014/main" id="{A485CD36-FBCD-4810-A69B-3204A2EBFA6E}"/>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980376" y="2610418"/>
            <a:ext cx="409850" cy="409850"/>
          </a:xfrm>
          <a:prstGeom prst="rect">
            <a:avLst/>
          </a:prstGeom>
        </p:spPr>
      </p:pic>
      <p:pic>
        <p:nvPicPr>
          <p:cNvPr id="15" name="14 Imagen">
            <a:extLst>
              <a:ext uri="{FF2B5EF4-FFF2-40B4-BE49-F238E27FC236}">
                <a16:creationId xmlns:a16="http://schemas.microsoft.com/office/drawing/2014/main" id="{1302A09C-26D9-4C4A-B09A-AF4372528682}"/>
              </a:ext>
            </a:extLst>
          </p:cNvPr>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431082" y="2619144"/>
            <a:ext cx="281176" cy="393647"/>
          </a:xfrm>
          <a:prstGeom prst="rect">
            <a:avLst/>
          </a:prstGeom>
        </p:spPr>
      </p:pic>
      <p:pic>
        <p:nvPicPr>
          <p:cNvPr id="16" name="Imagen 15">
            <a:extLst>
              <a:ext uri="{FF2B5EF4-FFF2-40B4-BE49-F238E27FC236}">
                <a16:creationId xmlns:a16="http://schemas.microsoft.com/office/drawing/2014/main" id="{6D2E5C5C-5A50-4B3F-B699-66346F5E6949}"/>
              </a:ext>
            </a:extLst>
          </p:cNvPr>
          <p:cNvPicPr>
            <a:picLocks noChangeAspect="1"/>
          </p:cNvPicPr>
          <p:nvPr/>
        </p:nvPicPr>
        <p:blipFill>
          <a:blip r:embed="rId6">
            <a:duotone>
              <a:schemeClr val="accent4">
                <a:shade val="45000"/>
                <a:satMod val="135000"/>
              </a:schemeClr>
              <a:prstClr val="white"/>
            </a:duotone>
          </a:blip>
          <a:stretch>
            <a:fillRect/>
          </a:stretch>
        </p:blipFill>
        <p:spPr>
          <a:xfrm>
            <a:off x="8728975" y="2627868"/>
            <a:ext cx="273350" cy="392400"/>
          </a:xfrm>
          <a:prstGeom prst="rect">
            <a:avLst/>
          </a:prstGeom>
        </p:spPr>
      </p:pic>
      <p:sp>
        <p:nvSpPr>
          <p:cNvPr id="17" name="CuadroTexto 16">
            <a:extLst>
              <a:ext uri="{FF2B5EF4-FFF2-40B4-BE49-F238E27FC236}">
                <a16:creationId xmlns:a16="http://schemas.microsoft.com/office/drawing/2014/main" id="{074C6190-FBC1-4735-B3B3-CA607A663CB3}"/>
              </a:ext>
            </a:extLst>
          </p:cNvPr>
          <p:cNvSpPr txBox="1"/>
          <p:nvPr/>
        </p:nvSpPr>
        <p:spPr>
          <a:xfrm>
            <a:off x="4598504" y="4338461"/>
            <a:ext cx="2748446" cy="1154675"/>
          </a:xfrm>
          <a:prstGeom prst="rect">
            <a:avLst/>
          </a:prstGeom>
          <a:noFill/>
          <a:ln>
            <a:solidFill>
              <a:schemeClr val="bg1">
                <a:lumMod val="95000"/>
              </a:schemeClr>
            </a:solidFill>
          </a:ln>
        </p:spPr>
        <p:txBody>
          <a:bodyPr wrap="square" rtlCol="0">
            <a:spAutoFit/>
          </a:bodyPr>
          <a:lstStyle/>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Valores</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Trabajo en Equipo</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Motivación</a:t>
            </a:r>
          </a:p>
        </p:txBody>
      </p:sp>
      <p:sp>
        <p:nvSpPr>
          <p:cNvPr id="18" name="CuadroTexto 17">
            <a:extLst>
              <a:ext uri="{FF2B5EF4-FFF2-40B4-BE49-F238E27FC236}">
                <a16:creationId xmlns:a16="http://schemas.microsoft.com/office/drawing/2014/main" id="{8ECCFD9F-F5B1-4127-96FE-E55440AEC6C4}"/>
              </a:ext>
            </a:extLst>
          </p:cNvPr>
          <p:cNvSpPr txBox="1"/>
          <p:nvPr/>
        </p:nvSpPr>
        <p:spPr>
          <a:xfrm>
            <a:off x="1813873" y="4337539"/>
            <a:ext cx="2784631" cy="1154675"/>
          </a:xfrm>
          <a:prstGeom prst="rect">
            <a:avLst/>
          </a:prstGeom>
          <a:noFill/>
          <a:ln>
            <a:solidFill>
              <a:schemeClr val="bg1">
                <a:lumMod val="95000"/>
              </a:schemeClr>
            </a:solidFill>
          </a:ln>
        </p:spPr>
        <p:txBody>
          <a:bodyPr wrap="square" rtlCol="0">
            <a:spAutoFit/>
          </a:bodyPr>
          <a:lstStyle/>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Valores</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Liderazgo Activo</a:t>
            </a:r>
          </a:p>
          <a:p>
            <a:pPr algn="just">
              <a:lnSpc>
                <a:spcPct val="150000"/>
              </a:lnSpc>
            </a:pPr>
            <a:r>
              <a:rPr lang="es-CO" sz="1600" i="1" dirty="0">
                <a:solidFill>
                  <a:schemeClr val="tx1">
                    <a:lumMod val="75000"/>
                    <a:lumOff val="25000"/>
                  </a:schemeClr>
                </a:solidFill>
                <a:latin typeface="Arial" panose="020B0604020202020204" pitchFamily="34" charset="0"/>
                <a:cs typeface="Arial" panose="020B0604020202020204" pitchFamily="34" charset="0"/>
              </a:rPr>
              <a:t>Trabajo en Equipo</a:t>
            </a:r>
          </a:p>
        </p:txBody>
      </p:sp>
      <p:grpSp>
        <p:nvGrpSpPr>
          <p:cNvPr id="19" name="Grupo 18">
            <a:extLst>
              <a:ext uri="{FF2B5EF4-FFF2-40B4-BE49-F238E27FC236}">
                <a16:creationId xmlns:a16="http://schemas.microsoft.com/office/drawing/2014/main" id="{885FB478-E91A-4515-93BD-D5716F8E361B}"/>
              </a:ext>
            </a:extLst>
          </p:cNvPr>
          <p:cNvGrpSpPr/>
          <p:nvPr/>
        </p:nvGrpSpPr>
        <p:grpSpPr>
          <a:xfrm>
            <a:off x="8087804" y="1111871"/>
            <a:ext cx="1555692" cy="1252153"/>
            <a:chOff x="5428109" y="3075895"/>
            <a:chExt cx="1443138" cy="1075469"/>
          </a:xfrm>
        </p:grpSpPr>
        <p:pic>
          <p:nvPicPr>
            <p:cNvPr id="21" name="Picture 2" descr="ipse-1024x486 - GENSA SA ESP">
              <a:extLst>
                <a:ext uri="{FF2B5EF4-FFF2-40B4-BE49-F238E27FC236}">
                  <a16:creationId xmlns:a16="http://schemas.microsoft.com/office/drawing/2014/main" id="{2E551934-4D90-42D5-BD18-C01003295F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8109" y="3075895"/>
              <a:ext cx="1443138" cy="684927"/>
            </a:xfrm>
            <a:prstGeom prst="rect">
              <a:avLst/>
            </a:prstGeom>
            <a:noFill/>
            <a:extLst>
              <a:ext uri="{909E8E84-426E-40DD-AFC4-6F175D3DCCD1}">
                <a14:hiddenFill xmlns:a14="http://schemas.microsoft.com/office/drawing/2010/main">
                  <a:solidFill>
                    <a:srgbClr val="FFFFFF"/>
                  </a:solidFill>
                </a14:hiddenFill>
              </a:ext>
            </a:extLst>
          </p:spPr>
        </p:pic>
        <p:pic>
          <p:nvPicPr>
            <p:cNvPr id="22" name="Imagen 21">
              <a:extLst>
                <a:ext uri="{FF2B5EF4-FFF2-40B4-BE49-F238E27FC236}">
                  <a16:creationId xmlns:a16="http://schemas.microsoft.com/office/drawing/2014/main" id="{C135BC2B-BC5F-4AF7-B5CA-5173EC6A0599}"/>
                </a:ext>
              </a:extLst>
            </p:cNvPr>
            <p:cNvPicPr>
              <a:picLocks noChangeAspect="1"/>
            </p:cNvPicPr>
            <p:nvPr/>
          </p:nvPicPr>
          <p:blipFill>
            <a:blip r:embed="rId8"/>
            <a:stretch>
              <a:fillRect/>
            </a:stretch>
          </p:blipFill>
          <p:spPr>
            <a:xfrm>
              <a:off x="5447566" y="3860780"/>
              <a:ext cx="1373670" cy="290584"/>
            </a:xfrm>
            <a:prstGeom prst="rect">
              <a:avLst/>
            </a:prstGeom>
          </p:spPr>
        </p:pic>
      </p:grpSp>
    </p:spTree>
    <p:extLst>
      <p:ext uri="{BB962C8B-B14F-4D97-AF65-F5344CB8AC3E}">
        <p14:creationId xmlns:p14="http://schemas.microsoft.com/office/powerpoint/2010/main" val="2450144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lipse 1">
            <a:extLst>
              <a:ext uri="{FF2B5EF4-FFF2-40B4-BE49-F238E27FC236}">
                <a16:creationId xmlns:a16="http://schemas.microsoft.com/office/drawing/2014/main" id="{E78C7A4C-A4FA-43E6-9F86-523EF9425BAA}"/>
              </a:ext>
            </a:extLst>
          </p:cNvPr>
          <p:cNvSpPr/>
          <p:nvPr/>
        </p:nvSpPr>
        <p:spPr>
          <a:xfrm>
            <a:off x="3365500" y="558800"/>
            <a:ext cx="901700" cy="901700"/>
          </a:xfrm>
          <a:prstGeom prst="ellipse">
            <a:avLst/>
          </a:prstGeom>
          <a:solidFill>
            <a:srgbClr val="96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Elipse 2">
            <a:extLst>
              <a:ext uri="{FF2B5EF4-FFF2-40B4-BE49-F238E27FC236}">
                <a16:creationId xmlns:a16="http://schemas.microsoft.com/office/drawing/2014/main" id="{38A7DBAE-B9C7-4E7F-A878-8089E3845154}"/>
              </a:ext>
            </a:extLst>
          </p:cNvPr>
          <p:cNvSpPr/>
          <p:nvPr/>
        </p:nvSpPr>
        <p:spPr>
          <a:xfrm>
            <a:off x="520700" y="1993900"/>
            <a:ext cx="901700" cy="901700"/>
          </a:xfrm>
          <a:prstGeom prst="ellipse">
            <a:avLst/>
          </a:prstGeom>
          <a:solidFill>
            <a:srgbClr val="E70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Elipse 3">
            <a:extLst>
              <a:ext uri="{FF2B5EF4-FFF2-40B4-BE49-F238E27FC236}">
                <a16:creationId xmlns:a16="http://schemas.microsoft.com/office/drawing/2014/main" id="{9A9CF7DB-13DA-4189-BB66-1ACE9F094170}"/>
              </a:ext>
            </a:extLst>
          </p:cNvPr>
          <p:cNvSpPr/>
          <p:nvPr/>
        </p:nvSpPr>
        <p:spPr>
          <a:xfrm>
            <a:off x="2044700" y="5473700"/>
            <a:ext cx="901700" cy="901700"/>
          </a:xfrm>
          <a:prstGeom prst="ellipse">
            <a:avLst/>
          </a:prstGeom>
          <a:solidFill>
            <a:srgbClr val="00AB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Elipse 4">
            <a:extLst>
              <a:ext uri="{FF2B5EF4-FFF2-40B4-BE49-F238E27FC236}">
                <a16:creationId xmlns:a16="http://schemas.microsoft.com/office/drawing/2014/main" id="{A114AD04-C4B2-475A-A3F5-478B4AFA8774}"/>
              </a:ext>
            </a:extLst>
          </p:cNvPr>
          <p:cNvSpPr/>
          <p:nvPr/>
        </p:nvSpPr>
        <p:spPr>
          <a:xfrm>
            <a:off x="7366000" y="558800"/>
            <a:ext cx="901700" cy="901700"/>
          </a:xfrm>
          <a:prstGeom prst="ellipse">
            <a:avLst/>
          </a:prstGeom>
          <a:solidFill>
            <a:srgbClr val="76B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Elipse 5">
            <a:extLst>
              <a:ext uri="{FF2B5EF4-FFF2-40B4-BE49-F238E27FC236}">
                <a16:creationId xmlns:a16="http://schemas.microsoft.com/office/drawing/2014/main" id="{EBE38553-DE91-4E53-AA8C-02333CFF5F63}"/>
              </a:ext>
            </a:extLst>
          </p:cNvPr>
          <p:cNvSpPr/>
          <p:nvPr/>
        </p:nvSpPr>
        <p:spPr>
          <a:xfrm>
            <a:off x="9309100" y="3924300"/>
            <a:ext cx="901700" cy="901700"/>
          </a:xfrm>
          <a:prstGeom prst="ellipse">
            <a:avLst/>
          </a:prstGeom>
          <a:solidFill>
            <a:srgbClr val="FAB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78880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A772583-D2AB-4111-AEF1-3AB765436916}"/>
              </a:ext>
            </a:extLst>
          </p:cNvPr>
          <p:cNvSpPr txBox="1"/>
          <p:nvPr/>
        </p:nvSpPr>
        <p:spPr>
          <a:xfrm>
            <a:off x="1974574" y="570622"/>
            <a:ext cx="3909391" cy="523220"/>
          </a:xfrm>
          <a:prstGeom prst="rect">
            <a:avLst/>
          </a:prstGeom>
          <a:noFill/>
        </p:spPr>
        <p:txBody>
          <a:bodyPr wrap="square" rtlCol="0">
            <a:spAutoFit/>
          </a:bodyPr>
          <a:lstStyle/>
          <a:p>
            <a:pPr algn="ct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Clima Organizacional</a:t>
            </a:r>
          </a:p>
        </p:txBody>
      </p:sp>
      <p:sp>
        <p:nvSpPr>
          <p:cNvPr id="3" name="CuadroTexto 2">
            <a:extLst>
              <a:ext uri="{FF2B5EF4-FFF2-40B4-BE49-F238E27FC236}">
                <a16:creationId xmlns:a16="http://schemas.microsoft.com/office/drawing/2014/main" id="{DC5DEA58-BF2A-461D-9F2A-3C26CF5DAB50}"/>
              </a:ext>
            </a:extLst>
          </p:cNvPr>
          <p:cNvSpPr txBox="1"/>
          <p:nvPr/>
        </p:nvSpPr>
        <p:spPr>
          <a:xfrm>
            <a:off x="2146853" y="2121127"/>
            <a:ext cx="8653670" cy="1881990"/>
          </a:xfrm>
          <a:prstGeom prst="rect">
            <a:avLst/>
          </a:prstGeom>
          <a:noFill/>
        </p:spPr>
        <p:txBody>
          <a:bodyPr wrap="square" rtlCol="0">
            <a:spAutoFit/>
          </a:bodyPr>
          <a:lstStyle/>
          <a:p>
            <a:pPr algn="ctr">
              <a:lnSpc>
                <a:spcPct val="150000"/>
              </a:lnSpc>
            </a:pPr>
            <a:r>
              <a:rPr lang="es-CO" sz="2000" dirty="0">
                <a:solidFill>
                  <a:schemeClr val="tx1">
                    <a:lumMod val="75000"/>
                    <a:lumOff val="25000"/>
                  </a:schemeClr>
                </a:solidFill>
                <a:latin typeface="Arial" panose="020B0604020202020204" pitchFamily="34" charset="0"/>
                <a:cs typeface="Arial" panose="020B0604020202020204" pitchFamily="34" charset="0"/>
              </a:rPr>
              <a:t>Percepción intangible y dinámica que tienen las personas de una entidad o ambiente en el que se desarrolla su trabajo y que se puede percibir por la manera en que se interrelacionan los empleados y en la manera en que ejecutan sus actividades cotidianas </a:t>
            </a:r>
            <a:r>
              <a:rPr lang="es-CO" sz="2000" i="1" dirty="0">
                <a:solidFill>
                  <a:schemeClr val="tx1">
                    <a:lumMod val="75000"/>
                    <a:lumOff val="25000"/>
                  </a:schemeClr>
                </a:solidFill>
                <a:latin typeface="Arial" panose="020B0604020202020204" pitchFamily="34" charset="0"/>
                <a:cs typeface="Arial" panose="020B0604020202020204" pitchFamily="34" charset="0"/>
              </a:rPr>
              <a:t>(Ortiz y Cruz, 2008).</a:t>
            </a:r>
          </a:p>
        </p:txBody>
      </p:sp>
      <p:pic>
        <p:nvPicPr>
          <p:cNvPr id="5" name="Picture 2" descr="Clima Organizacional: Diagnóstico de una gestión">
            <a:extLst>
              <a:ext uri="{FF2B5EF4-FFF2-40B4-BE49-F238E27FC236}">
                <a16:creationId xmlns:a16="http://schemas.microsoft.com/office/drawing/2014/main" id="{E7100B25-D569-4E41-8A49-E1553DEE1F5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396" b="12760"/>
          <a:stretch/>
        </p:blipFill>
        <p:spPr bwMode="auto">
          <a:xfrm>
            <a:off x="3531706" y="4497836"/>
            <a:ext cx="5883963" cy="1790772"/>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312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0872AC9-8513-419D-9759-DCC450C067B8}"/>
              </a:ext>
            </a:extLst>
          </p:cNvPr>
          <p:cNvSpPr txBox="1"/>
          <p:nvPr/>
        </p:nvSpPr>
        <p:spPr>
          <a:xfrm>
            <a:off x="6745357" y="570622"/>
            <a:ext cx="4664765"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Escala de Interpretación</a:t>
            </a:r>
          </a:p>
        </p:txBody>
      </p:sp>
      <p:graphicFrame>
        <p:nvGraphicFramePr>
          <p:cNvPr id="18" name="15 Tabla">
            <a:extLst>
              <a:ext uri="{FF2B5EF4-FFF2-40B4-BE49-F238E27FC236}">
                <a16:creationId xmlns:a16="http://schemas.microsoft.com/office/drawing/2014/main" id="{70F29C60-BA29-48B2-B895-D4538F5AD1D8}"/>
              </a:ext>
            </a:extLst>
          </p:cNvPr>
          <p:cNvGraphicFramePr>
            <a:graphicFrameLocks noGrp="1"/>
          </p:cNvGraphicFramePr>
          <p:nvPr>
            <p:extLst>
              <p:ext uri="{D42A27DB-BD31-4B8C-83A1-F6EECF244321}">
                <p14:modId xmlns:p14="http://schemas.microsoft.com/office/powerpoint/2010/main" val="3552614517"/>
              </p:ext>
            </p:extLst>
          </p:nvPr>
        </p:nvGraphicFramePr>
        <p:xfrm>
          <a:off x="1626081" y="1424015"/>
          <a:ext cx="9426231" cy="3017520"/>
        </p:xfrm>
        <a:graphic>
          <a:graphicData uri="http://schemas.openxmlformats.org/drawingml/2006/table">
            <a:tbl>
              <a:tblPr firstRow="1" bandRow="1">
                <a:tableStyleId>{2D5ABB26-0587-4C30-8999-92F81FD0307C}</a:tableStyleId>
              </a:tblPr>
              <a:tblGrid>
                <a:gridCol w="545319">
                  <a:extLst>
                    <a:ext uri="{9D8B030D-6E8A-4147-A177-3AD203B41FA5}">
                      <a16:colId xmlns:a16="http://schemas.microsoft.com/office/drawing/2014/main" val="20000"/>
                    </a:ext>
                  </a:extLst>
                </a:gridCol>
                <a:gridCol w="8880912">
                  <a:extLst>
                    <a:ext uri="{9D8B030D-6E8A-4147-A177-3AD203B41FA5}">
                      <a16:colId xmlns:a16="http://schemas.microsoft.com/office/drawing/2014/main" val="20001"/>
                    </a:ext>
                  </a:extLst>
                </a:gridCol>
              </a:tblGrid>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100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MX" sz="1600" kern="1200" dirty="0">
                          <a:solidFill>
                            <a:schemeClr val="tx1">
                              <a:lumMod val="50000"/>
                              <a:lumOff val="50000"/>
                            </a:schemeClr>
                          </a:solidFill>
                          <a:latin typeface="+mj-lt"/>
                          <a:ea typeface="+mn-ea"/>
                          <a:cs typeface="Poppins" pitchFamily="50" charset="0"/>
                        </a:rPr>
                        <a:t>Clima general </a:t>
                      </a:r>
                      <a:r>
                        <a:rPr lang="es-MX" sz="1600" b="1" kern="1200" spc="0" dirty="0">
                          <a:solidFill>
                            <a:srgbClr val="92D050"/>
                          </a:solidFill>
                          <a:latin typeface="+mj-lt"/>
                          <a:ea typeface="+mn-ea"/>
                          <a:cs typeface="Poppins SemiBold" pitchFamily="50" charset="0"/>
                        </a:rPr>
                        <a:t>muy</a:t>
                      </a:r>
                      <a:r>
                        <a:rPr lang="es-MX" sz="1600" kern="1200" spc="0" dirty="0">
                          <a:solidFill>
                            <a:schemeClr val="tx1">
                              <a:lumMod val="50000"/>
                              <a:lumOff val="50000"/>
                            </a:schemeClr>
                          </a:solidFill>
                          <a:latin typeface="+mj-lt"/>
                          <a:ea typeface="+mn-ea"/>
                          <a:cs typeface="Poppins SemiBold" pitchFamily="50" charset="0"/>
                        </a:rPr>
                        <a:t> </a:t>
                      </a:r>
                      <a:r>
                        <a:rPr lang="es-MX" sz="1600" b="1" kern="1200" spc="0" dirty="0">
                          <a:solidFill>
                            <a:srgbClr val="92D050"/>
                          </a:solidFill>
                          <a:latin typeface="+mj-lt"/>
                          <a:ea typeface="+mn-ea"/>
                          <a:cs typeface="Poppins SemiBold" pitchFamily="50" charset="0"/>
                        </a:rPr>
                        <a:t>favorable</a:t>
                      </a:r>
                      <a:endParaRPr lang="es-CO" sz="1600" b="1" kern="1200" spc="0" dirty="0">
                        <a:solidFill>
                          <a:srgbClr val="92D050"/>
                        </a:solidFill>
                        <a:latin typeface="+mj-lt"/>
                        <a:ea typeface="+mn-ea"/>
                        <a:cs typeface="Poppins SemiBold"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90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 general </a:t>
                      </a:r>
                      <a:r>
                        <a:rPr lang="es-CO" sz="1600" b="1" kern="1200" spc="0" dirty="0">
                          <a:solidFill>
                            <a:srgbClr val="92D050"/>
                          </a:solidFill>
                          <a:latin typeface="+mj-lt"/>
                          <a:ea typeface="+mn-ea"/>
                          <a:cs typeface="Poppins SemiBold" pitchFamily="50" charset="0"/>
                        </a:rPr>
                        <a:t>favorable</a:t>
                      </a:r>
                      <a:r>
                        <a:rPr lang="es-CO" sz="1600" kern="1200" dirty="0">
                          <a:solidFill>
                            <a:schemeClr val="tx1">
                              <a:lumMod val="50000"/>
                              <a:lumOff val="50000"/>
                            </a:schemeClr>
                          </a:solidFill>
                          <a:latin typeface="+mj-lt"/>
                          <a:ea typeface="+mn-ea"/>
                          <a:cs typeface="Poppins" pitchFamily="50" charset="0"/>
                        </a:rPr>
                        <a:t> donde se puede  perfeccionar una categoría como reto organizacional</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80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a:t>
                      </a:r>
                      <a:r>
                        <a:rPr lang="es-CO" sz="1600" kern="1200" baseline="0" dirty="0">
                          <a:solidFill>
                            <a:schemeClr val="tx1">
                              <a:lumMod val="50000"/>
                              <a:lumOff val="50000"/>
                            </a:schemeClr>
                          </a:solidFill>
                          <a:latin typeface="+mj-lt"/>
                          <a:ea typeface="+mn-ea"/>
                          <a:cs typeface="Poppins" pitchFamily="50" charset="0"/>
                        </a:rPr>
                        <a:t> general </a:t>
                      </a:r>
                      <a:r>
                        <a:rPr lang="es-CO" sz="1600" b="1" kern="1200" spc="0" dirty="0">
                          <a:solidFill>
                            <a:srgbClr val="92D050"/>
                          </a:solidFill>
                          <a:latin typeface="+mj-lt"/>
                          <a:ea typeface="+mn-ea"/>
                          <a:cs typeface="Poppins SemiBold" pitchFamily="50" charset="0"/>
                        </a:rPr>
                        <a:t>propicio</a:t>
                      </a:r>
                      <a:r>
                        <a:rPr lang="es-CO" sz="1600" kern="1200" baseline="0" dirty="0">
                          <a:solidFill>
                            <a:schemeClr val="tx1">
                              <a:lumMod val="50000"/>
                              <a:lumOff val="50000"/>
                            </a:schemeClr>
                          </a:solidFill>
                          <a:latin typeface="+mj-lt"/>
                          <a:ea typeface="+mn-ea"/>
                          <a:cs typeface="Poppins" pitchFamily="50" charset="0"/>
                        </a:rPr>
                        <a:t> donde se pueden perfeccionar varias categorías como reto organizacional</a:t>
                      </a:r>
                      <a:endParaRPr lang="es-CO" sz="1600" kern="1200" dirty="0">
                        <a:solidFill>
                          <a:schemeClr val="tx1">
                            <a:lumMod val="50000"/>
                            <a:lumOff val="50000"/>
                          </a:schemeClr>
                        </a:solidFill>
                        <a:latin typeface="+mj-lt"/>
                        <a:ea typeface="+mn-ea"/>
                        <a:cs typeface="Poppins"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70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 general </a:t>
                      </a:r>
                      <a:r>
                        <a:rPr lang="es-CO" sz="1600" b="1" kern="1200" spc="0" dirty="0">
                          <a:solidFill>
                            <a:srgbClr val="00B0F0"/>
                          </a:solidFill>
                          <a:latin typeface="+mj-lt"/>
                          <a:ea typeface="+mn-ea"/>
                          <a:cs typeface="Poppins SemiBold" pitchFamily="50" charset="0"/>
                        </a:rPr>
                        <a:t>conveniente</a:t>
                      </a:r>
                      <a:r>
                        <a:rPr lang="es-CO" sz="1600" kern="1200" dirty="0">
                          <a:solidFill>
                            <a:schemeClr val="tx1">
                              <a:lumMod val="50000"/>
                              <a:lumOff val="50000"/>
                            </a:schemeClr>
                          </a:solidFill>
                          <a:latin typeface="+mj-lt"/>
                          <a:ea typeface="+mn-ea"/>
                          <a:cs typeface="Poppins" pitchFamily="50" charset="0"/>
                        </a:rPr>
                        <a:t> para un</a:t>
                      </a:r>
                      <a:r>
                        <a:rPr lang="es-CO" sz="1600" kern="1200" baseline="0" dirty="0">
                          <a:solidFill>
                            <a:schemeClr val="tx1">
                              <a:lumMod val="50000"/>
                              <a:lumOff val="50000"/>
                            </a:schemeClr>
                          </a:solidFill>
                          <a:latin typeface="+mj-lt"/>
                          <a:ea typeface="+mn-ea"/>
                          <a:cs typeface="Poppins" pitchFamily="50" charset="0"/>
                        </a:rPr>
                        <a:t> funcionamiento armónico pero con categorías por fortalecer</a:t>
                      </a:r>
                      <a:endParaRPr lang="es-CO" sz="1600" kern="1200" dirty="0">
                        <a:solidFill>
                          <a:schemeClr val="tx1">
                            <a:lumMod val="50000"/>
                            <a:lumOff val="50000"/>
                          </a:schemeClr>
                        </a:solidFill>
                        <a:latin typeface="+mj-lt"/>
                        <a:ea typeface="+mn-ea"/>
                        <a:cs typeface="Poppins"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60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 general </a:t>
                      </a:r>
                      <a:r>
                        <a:rPr lang="es-CO" sz="1600" b="1" kern="1200" spc="0" dirty="0">
                          <a:solidFill>
                            <a:srgbClr val="00B0F0"/>
                          </a:solidFill>
                          <a:latin typeface="+mj-lt"/>
                          <a:ea typeface="+mn-ea"/>
                          <a:cs typeface="Poppins SemiBold" pitchFamily="50" charset="0"/>
                        </a:rPr>
                        <a:t>admisible</a:t>
                      </a:r>
                      <a:r>
                        <a:rPr lang="es-CO" sz="1600" kern="1200" baseline="0" dirty="0">
                          <a:solidFill>
                            <a:schemeClr val="tx1">
                              <a:lumMod val="50000"/>
                              <a:lumOff val="50000"/>
                            </a:schemeClr>
                          </a:solidFill>
                          <a:latin typeface="+mj-lt"/>
                          <a:ea typeface="+mn-ea"/>
                          <a:cs typeface="Poppins" pitchFamily="50" charset="0"/>
                        </a:rPr>
                        <a:t> para un funcionamiento estable pero con categorías por fortalecer</a:t>
                      </a:r>
                      <a:endParaRPr lang="es-CO" sz="1600" kern="1200" dirty="0">
                        <a:solidFill>
                          <a:schemeClr val="tx1">
                            <a:lumMod val="50000"/>
                            <a:lumOff val="50000"/>
                          </a:schemeClr>
                        </a:solidFill>
                        <a:latin typeface="+mj-lt"/>
                        <a:ea typeface="+mn-ea"/>
                        <a:cs typeface="Poppins"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50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 general </a:t>
                      </a:r>
                      <a:r>
                        <a:rPr lang="es-CO" sz="1600" b="1" kern="1200" spc="0" dirty="0">
                          <a:solidFill>
                            <a:srgbClr val="FFC000"/>
                          </a:solidFill>
                          <a:latin typeface="+mj-lt"/>
                          <a:ea typeface="+mn-ea"/>
                          <a:cs typeface="Poppins SemiBold" pitchFamily="50" charset="0"/>
                        </a:rPr>
                        <a:t>debilitado</a:t>
                      </a:r>
                      <a:r>
                        <a:rPr lang="es-CO" sz="1600" kern="1200" spc="0" dirty="0">
                          <a:solidFill>
                            <a:schemeClr val="tx1">
                              <a:lumMod val="50000"/>
                              <a:lumOff val="50000"/>
                            </a:schemeClr>
                          </a:solidFill>
                          <a:latin typeface="+mj-lt"/>
                          <a:ea typeface="+mn-ea"/>
                          <a:cs typeface="Poppins SemiBold" pitchFamily="50" charset="0"/>
                        </a:rPr>
                        <a:t> </a:t>
                      </a:r>
                      <a:r>
                        <a:rPr lang="es-CO" sz="1600" kern="1200" dirty="0">
                          <a:solidFill>
                            <a:schemeClr val="tx1">
                              <a:lumMod val="50000"/>
                              <a:lumOff val="50000"/>
                            </a:schemeClr>
                          </a:solidFill>
                          <a:latin typeface="+mj-lt"/>
                          <a:ea typeface="+mn-ea"/>
                          <a:cs typeface="Poppins" pitchFamily="50" charset="0"/>
                        </a:rPr>
                        <a:t>y categorías por fortalecer</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31400">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40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kern="1200" dirty="0">
                          <a:solidFill>
                            <a:schemeClr val="tx1">
                              <a:lumMod val="50000"/>
                              <a:lumOff val="50000"/>
                            </a:schemeClr>
                          </a:solidFill>
                          <a:latin typeface="+mj-lt"/>
                          <a:ea typeface="+mn-ea"/>
                          <a:cs typeface="Poppins" pitchFamily="50" charset="0"/>
                        </a:rPr>
                        <a:t>Clima general </a:t>
                      </a:r>
                      <a:r>
                        <a:rPr lang="es-CO" sz="1600" b="1" kern="1200" spc="0" dirty="0">
                          <a:solidFill>
                            <a:srgbClr val="FFC000"/>
                          </a:solidFill>
                          <a:latin typeface="+mj-lt"/>
                          <a:ea typeface="+mn-ea"/>
                          <a:cs typeface="Poppins SemiBold" pitchFamily="50" charset="0"/>
                        </a:rPr>
                        <a:t>deteriorado</a:t>
                      </a:r>
                      <a:r>
                        <a:rPr lang="es-CO" sz="1600" kern="1200" dirty="0">
                          <a:solidFill>
                            <a:schemeClr val="tx1">
                              <a:lumMod val="50000"/>
                              <a:lumOff val="50000"/>
                            </a:schemeClr>
                          </a:solidFill>
                          <a:latin typeface="+mj-lt"/>
                          <a:ea typeface="+mn-ea"/>
                          <a:cs typeface="Poppins" pitchFamily="50" charset="0"/>
                        </a:rPr>
                        <a:t> con involucramiento de varias categorías o dimensiones</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30</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b="1" kern="1200" spc="0" dirty="0">
                          <a:solidFill>
                            <a:srgbClr val="FF0000"/>
                          </a:solidFill>
                          <a:latin typeface="+mj-lt"/>
                          <a:ea typeface="+mn-ea"/>
                          <a:cs typeface="Poppins SemiBold" pitchFamily="50" charset="0"/>
                        </a:rPr>
                        <a:t>Afectación importante </a:t>
                      </a:r>
                      <a:r>
                        <a:rPr lang="es-CO" sz="1600" kern="1200" dirty="0">
                          <a:solidFill>
                            <a:schemeClr val="tx1">
                              <a:lumMod val="50000"/>
                              <a:lumOff val="50000"/>
                            </a:schemeClr>
                          </a:solidFill>
                          <a:latin typeface="+mj-lt"/>
                          <a:ea typeface="+mn-ea"/>
                          <a:cs typeface="Poppins" pitchFamily="50" charset="0"/>
                        </a:rPr>
                        <a:t>del clima</a:t>
                      </a:r>
                      <a:r>
                        <a:rPr lang="es-CO" sz="1600" kern="1200" baseline="0" dirty="0">
                          <a:solidFill>
                            <a:schemeClr val="tx1">
                              <a:lumMod val="50000"/>
                              <a:lumOff val="50000"/>
                            </a:schemeClr>
                          </a:solidFill>
                          <a:latin typeface="+mj-lt"/>
                          <a:ea typeface="+mn-ea"/>
                          <a:cs typeface="Poppins" pitchFamily="50" charset="0"/>
                        </a:rPr>
                        <a:t> general con involucramiento de varias categorías o dimensiones</a:t>
                      </a:r>
                      <a:endParaRPr lang="es-CO" sz="1600" kern="1200" dirty="0">
                        <a:solidFill>
                          <a:schemeClr val="tx1">
                            <a:lumMod val="50000"/>
                            <a:lumOff val="50000"/>
                          </a:schemeClr>
                        </a:solidFill>
                        <a:latin typeface="+mj-lt"/>
                        <a:ea typeface="+mn-ea"/>
                        <a:cs typeface="Poppins"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37919">
                <a:tc>
                  <a:txBody>
                    <a:bodyPr/>
                    <a:lstStyle/>
                    <a:p>
                      <a:pPr marL="0" marR="0" indent="0" algn="ctr" defTabSz="1018367" rtl="0" eaLnBrk="1" fontAlgn="auto" latinLnBrk="0" hangingPunct="1">
                        <a:lnSpc>
                          <a:spcPct val="100000"/>
                        </a:lnSpc>
                        <a:spcBef>
                          <a:spcPts val="0"/>
                        </a:spcBef>
                        <a:spcAft>
                          <a:spcPts val="0"/>
                        </a:spcAft>
                        <a:buClrTx/>
                        <a:buSzTx/>
                        <a:buFontTx/>
                        <a:buNone/>
                        <a:tabLst/>
                        <a:defRPr/>
                      </a:pPr>
                      <a:r>
                        <a:rPr lang="es-CO" sz="1600" b="0" kern="1200" dirty="0">
                          <a:solidFill>
                            <a:schemeClr val="bg1"/>
                          </a:solidFill>
                          <a:latin typeface="+mj-lt"/>
                          <a:ea typeface="+mn-ea"/>
                          <a:cs typeface="Poppins SemiBold" pitchFamily="50" charset="0"/>
                        </a:rPr>
                        <a:t>25</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l" defTabSz="1018367" rtl="0" eaLnBrk="1" fontAlgn="auto" latinLnBrk="0" hangingPunct="1">
                        <a:lnSpc>
                          <a:spcPct val="100000"/>
                        </a:lnSpc>
                        <a:spcBef>
                          <a:spcPts val="0"/>
                        </a:spcBef>
                        <a:spcAft>
                          <a:spcPts val="0"/>
                        </a:spcAft>
                        <a:buClrTx/>
                        <a:buSzTx/>
                        <a:buFontTx/>
                        <a:buNone/>
                        <a:tabLst/>
                        <a:defRPr/>
                      </a:pPr>
                      <a:r>
                        <a:rPr lang="es-CO" sz="1600" b="1" kern="1200" spc="0" dirty="0">
                          <a:solidFill>
                            <a:srgbClr val="FF0000"/>
                          </a:solidFill>
                          <a:latin typeface="+mj-lt"/>
                          <a:ea typeface="+mn-ea"/>
                          <a:cs typeface="Poppins SemiBold" pitchFamily="50" charset="0"/>
                        </a:rPr>
                        <a:t>Afectación severa </a:t>
                      </a:r>
                      <a:r>
                        <a:rPr lang="es-CO" sz="1600" kern="1200" dirty="0">
                          <a:solidFill>
                            <a:schemeClr val="tx1">
                              <a:lumMod val="50000"/>
                              <a:lumOff val="50000"/>
                            </a:schemeClr>
                          </a:solidFill>
                          <a:latin typeface="+mj-lt"/>
                          <a:ea typeface="+mn-ea"/>
                          <a:cs typeface="Poppins" pitchFamily="50" charset="0"/>
                        </a:rPr>
                        <a:t>del clima general con involucramiento de varias categorías o dimensiones</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pic>
        <p:nvPicPr>
          <p:cNvPr id="2" name="Imagen 1">
            <a:extLst>
              <a:ext uri="{FF2B5EF4-FFF2-40B4-BE49-F238E27FC236}">
                <a16:creationId xmlns:a16="http://schemas.microsoft.com/office/drawing/2014/main" id="{EFDB4EAD-5563-43C8-B292-4A8F680915ED}"/>
              </a:ext>
            </a:extLst>
          </p:cNvPr>
          <p:cNvPicPr>
            <a:picLocks noChangeAspect="1"/>
          </p:cNvPicPr>
          <p:nvPr/>
        </p:nvPicPr>
        <p:blipFill rotWithShape="1">
          <a:blip r:embed="rId3"/>
          <a:srcRect l="20109" t="64935" r="21304" b="9932"/>
          <a:stretch/>
        </p:blipFill>
        <p:spPr>
          <a:xfrm>
            <a:off x="4236775" y="4771708"/>
            <a:ext cx="4699110" cy="1133367"/>
          </a:xfrm>
          <a:prstGeom prst="rect">
            <a:avLst/>
          </a:prstGeom>
        </p:spPr>
      </p:pic>
    </p:spTree>
    <p:extLst>
      <p:ext uri="{BB962C8B-B14F-4D97-AF65-F5344CB8AC3E}">
        <p14:creationId xmlns:p14="http://schemas.microsoft.com/office/powerpoint/2010/main" val="853386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3D21CCC-E3CE-4DBF-9A86-1FAD79027C46}"/>
              </a:ext>
            </a:extLst>
          </p:cNvPr>
          <p:cNvSpPr txBox="1"/>
          <p:nvPr/>
        </p:nvSpPr>
        <p:spPr>
          <a:xfrm>
            <a:off x="7911644" y="3049577"/>
            <a:ext cx="2537874" cy="1015663"/>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Distribución </a:t>
            </a:r>
          </a:p>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Muestral</a:t>
            </a:r>
          </a:p>
        </p:txBody>
      </p:sp>
    </p:spTree>
    <p:extLst>
      <p:ext uri="{BB962C8B-B14F-4D97-AF65-F5344CB8AC3E}">
        <p14:creationId xmlns:p14="http://schemas.microsoft.com/office/powerpoint/2010/main" val="333158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2C909E2-3178-45C7-B983-C4F9F717B363}"/>
              </a:ext>
            </a:extLst>
          </p:cNvPr>
          <p:cNvSpPr txBox="1"/>
          <p:nvPr/>
        </p:nvSpPr>
        <p:spPr>
          <a:xfrm>
            <a:off x="9233734" y="570622"/>
            <a:ext cx="2163135" cy="523220"/>
          </a:xfrm>
          <a:prstGeom prst="rect">
            <a:avLst/>
          </a:prstGeom>
          <a:noFill/>
        </p:spPr>
        <p:txBody>
          <a:bodyPr wrap="square" rtlCol="0">
            <a:spAutoFit/>
          </a:bodyPr>
          <a:lstStyle/>
          <a:p>
            <a:pPr algn="ct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Muestra</a:t>
            </a:r>
          </a:p>
        </p:txBody>
      </p:sp>
      <p:sp>
        <p:nvSpPr>
          <p:cNvPr id="6" name="CuadroTexto 5">
            <a:extLst>
              <a:ext uri="{FF2B5EF4-FFF2-40B4-BE49-F238E27FC236}">
                <a16:creationId xmlns:a16="http://schemas.microsoft.com/office/drawing/2014/main" id="{BE2679EF-2E4A-410F-985C-48D0760CE6DC}"/>
              </a:ext>
            </a:extLst>
          </p:cNvPr>
          <p:cNvSpPr txBox="1"/>
          <p:nvPr/>
        </p:nvSpPr>
        <p:spPr>
          <a:xfrm>
            <a:off x="797320" y="1093842"/>
            <a:ext cx="10455090" cy="698717"/>
          </a:xfrm>
          <a:prstGeom prst="rect">
            <a:avLst/>
          </a:prstGeom>
          <a:noFill/>
        </p:spPr>
        <p:txBody>
          <a:bodyPr wrap="square" rtlCol="0">
            <a:spAutoFit/>
          </a:bodyPr>
          <a:lstStyle/>
          <a:p>
            <a:pPr algn="just">
              <a:lnSpc>
                <a:spcPct val="150000"/>
              </a:lnSpc>
            </a:pPr>
            <a:r>
              <a:rPr lang="es-CO" sz="1400" dirty="0">
                <a:solidFill>
                  <a:schemeClr val="tx1">
                    <a:lumMod val="75000"/>
                    <a:lumOff val="25000"/>
                  </a:schemeClr>
                </a:solidFill>
                <a:latin typeface="Arial" panose="020B0604020202020204" pitchFamily="34" charset="0"/>
                <a:cs typeface="Arial" panose="020B0604020202020204" pitchFamily="34" charset="0"/>
              </a:rPr>
              <a:t>A continuación, se presenta la distribución muestral del estudio por la variable más relevante del análisis: </a:t>
            </a:r>
            <a:r>
              <a:rPr lang="es-CO" sz="1400" u="sng" dirty="0">
                <a:solidFill>
                  <a:schemeClr val="tx1">
                    <a:lumMod val="75000"/>
                    <a:lumOff val="25000"/>
                  </a:schemeClr>
                </a:solidFill>
                <a:latin typeface="Arial" panose="020B0604020202020204" pitchFamily="34" charset="0"/>
                <a:cs typeface="Arial" panose="020B0604020202020204" pitchFamily="34" charset="0"/>
              </a:rPr>
              <a:t>Grupo o Proceso al que pertenece</a:t>
            </a:r>
            <a:r>
              <a:rPr lang="es-CO" sz="1400" dirty="0">
                <a:solidFill>
                  <a:schemeClr val="tx1">
                    <a:lumMod val="75000"/>
                    <a:lumOff val="25000"/>
                  </a:schemeClr>
                </a:solidFill>
                <a:latin typeface="Arial" panose="020B0604020202020204" pitchFamily="34" charset="0"/>
                <a:cs typeface="Arial" panose="020B0604020202020204" pitchFamily="34" charset="0"/>
              </a:rPr>
              <a:t>, para un total de n = </a:t>
            </a:r>
            <a:r>
              <a:rPr lang="es-CO" sz="1400" b="1" dirty="0">
                <a:solidFill>
                  <a:schemeClr val="tx1">
                    <a:lumMod val="75000"/>
                    <a:lumOff val="25000"/>
                  </a:schemeClr>
                </a:solidFill>
                <a:latin typeface="Arial" panose="020B0604020202020204" pitchFamily="34" charset="0"/>
                <a:cs typeface="Arial" panose="020B0604020202020204" pitchFamily="34" charset="0"/>
              </a:rPr>
              <a:t>100</a:t>
            </a:r>
            <a:r>
              <a:rPr lang="es-CO" sz="1400" dirty="0">
                <a:solidFill>
                  <a:schemeClr val="tx1">
                    <a:lumMod val="75000"/>
                    <a:lumOff val="25000"/>
                  </a:schemeClr>
                </a:solidFill>
                <a:latin typeface="Arial" panose="020B0604020202020204" pitchFamily="34" charset="0"/>
                <a:cs typeface="Arial" panose="020B0604020202020204" pitchFamily="34" charset="0"/>
              </a:rPr>
              <a:t>:</a:t>
            </a:r>
          </a:p>
        </p:txBody>
      </p:sp>
      <p:pic>
        <p:nvPicPr>
          <p:cNvPr id="8" name="Imagen 7">
            <a:extLst>
              <a:ext uri="{FF2B5EF4-FFF2-40B4-BE49-F238E27FC236}">
                <a16:creationId xmlns:a16="http://schemas.microsoft.com/office/drawing/2014/main" id="{DEB917B8-65AA-43A2-91CB-274A71CD13C5}"/>
              </a:ext>
            </a:extLst>
          </p:cNvPr>
          <p:cNvPicPr>
            <a:picLocks noChangeAspect="1"/>
          </p:cNvPicPr>
          <p:nvPr/>
        </p:nvPicPr>
        <p:blipFill>
          <a:blip r:embed="rId3"/>
          <a:stretch>
            <a:fillRect/>
          </a:stretch>
        </p:blipFill>
        <p:spPr>
          <a:xfrm>
            <a:off x="745093" y="2092050"/>
            <a:ext cx="5179457" cy="3672108"/>
          </a:xfrm>
          <a:prstGeom prst="rect">
            <a:avLst/>
          </a:prstGeom>
        </p:spPr>
      </p:pic>
      <p:pic>
        <p:nvPicPr>
          <p:cNvPr id="9" name="Imagen 8">
            <a:extLst>
              <a:ext uri="{FF2B5EF4-FFF2-40B4-BE49-F238E27FC236}">
                <a16:creationId xmlns:a16="http://schemas.microsoft.com/office/drawing/2014/main" id="{1D1E4437-9CD8-4FF1-921F-13B9DE5FF506}"/>
              </a:ext>
            </a:extLst>
          </p:cNvPr>
          <p:cNvPicPr>
            <a:picLocks noChangeAspect="1"/>
          </p:cNvPicPr>
          <p:nvPr/>
        </p:nvPicPr>
        <p:blipFill>
          <a:blip r:embed="rId4"/>
          <a:stretch>
            <a:fillRect/>
          </a:stretch>
        </p:blipFill>
        <p:spPr>
          <a:xfrm>
            <a:off x="6098142" y="2092050"/>
            <a:ext cx="5180439" cy="1689375"/>
          </a:xfrm>
          <a:prstGeom prst="rect">
            <a:avLst/>
          </a:prstGeom>
        </p:spPr>
      </p:pic>
    </p:spTree>
    <p:extLst>
      <p:ext uri="{BB962C8B-B14F-4D97-AF65-F5344CB8AC3E}">
        <p14:creationId xmlns:p14="http://schemas.microsoft.com/office/powerpoint/2010/main" val="273054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6CA1C55-B399-4334-BEF1-2BB8D9C74AD6}"/>
              </a:ext>
            </a:extLst>
          </p:cNvPr>
          <p:cNvSpPr txBox="1"/>
          <p:nvPr/>
        </p:nvSpPr>
        <p:spPr>
          <a:xfrm>
            <a:off x="7314523" y="3049577"/>
            <a:ext cx="3732112" cy="1015663"/>
          </a:xfrm>
          <a:prstGeom prst="rect">
            <a:avLst/>
          </a:prstGeom>
          <a:noFill/>
        </p:spPr>
        <p:txBody>
          <a:bodyPr wrap="none" rtlCol="0">
            <a:spAutoFit/>
          </a:bodyPr>
          <a:lstStyle/>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Variables</a:t>
            </a:r>
          </a:p>
          <a:p>
            <a:pPr algn="ctr"/>
            <a:r>
              <a:rPr lang="es-CO" sz="3000" b="1" dirty="0">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rPr>
              <a:t>Sociodemográficas</a:t>
            </a:r>
          </a:p>
        </p:txBody>
      </p:sp>
    </p:spTree>
    <p:extLst>
      <p:ext uri="{BB962C8B-B14F-4D97-AF65-F5344CB8AC3E}">
        <p14:creationId xmlns:p14="http://schemas.microsoft.com/office/powerpoint/2010/main" val="2049527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C34BE33-25DB-49A6-B350-9914874E6EFD}"/>
              </a:ext>
            </a:extLst>
          </p:cNvPr>
          <p:cNvSpPr txBox="1"/>
          <p:nvPr/>
        </p:nvSpPr>
        <p:spPr>
          <a:xfrm>
            <a:off x="7275444" y="570622"/>
            <a:ext cx="4121426" cy="523220"/>
          </a:xfrm>
          <a:prstGeom prst="rect">
            <a:avLst/>
          </a:prstGeom>
          <a:noFill/>
        </p:spPr>
        <p:txBody>
          <a:bodyPr wrap="square" rtlCol="0">
            <a:spAutoFit/>
          </a:bodyPr>
          <a:lstStyle/>
          <a:p>
            <a:pPr algn="r"/>
            <a:r>
              <a:rPr lang="es-CO" sz="2800" b="1" dirty="0">
                <a:solidFill>
                  <a:schemeClr val="tx1">
                    <a:lumMod val="50000"/>
                    <a:lumOff val="50000"/>
                  </a:schemeClr>
                </a:solidFill>
                <a:latin typeface="Arial" panose="020B0604020202020204" pitchFamily="34" charset="0"/>
                <a:ea typeface="Roboto" panose="02000000000000000000" pitchFamily="2" charset="0"/>
                <a:cs typeface="Arial" panose="020B0604020202020204" pitchFamily="34" charset="0"/>
              </a:rPr>
              <a:t>Identidad de Género</a:t>
            </a:r>
          </a:p>
        </p:txBody>
      </p:sp>
      <p:pic>
        <p:nvPicPr>
          <p:cNvPr id="6" name="Imagen 5">
            <a:extLst>
              <a:ext uri="{FF2B5EF4-FFF2-40B4-BE49-F238E27FC236}">
                <a16:creationId xmlns:a16="http://schemas.microsoft.com/office/drawing/2014/main" id="{6435807A-C448-4973-A3D2-DFF57086A32C}"/>
              </a:ext>
            </a:extLst>
          </p:cNvPr>
          <p:cNvPicPr>
            <a:picLocks noChangeAspect="1"/>
          </p:cNvPicPr>
          <p:nvPr/>
        </p:nvPicPr>
        <p:blipFill>
          <a:blip r:embed="rId3"/>
          <a:stretch>
            <a:fillRect/>
          </a:stretch>
        </p:blipFill>
        <p:spPr>
          <a:xfrm>
            <a:off x="4744280" y="1761112"/>
            <a:ext cx="2411894" cy="3661962"/>
          </a:xfrm>
          <a:prstGeom prst="rect">
            <a:avLst/>
          </a:prstGeom>
        </p:spPr>
      </p:pic>
      <p:sp>
        <p:nvSpPr>
          <p:cNvPr id="8" name="CuadroTexto 7">
            <a:extLst>
              <a:ext uri="{FF2B5EF4-FFF2-40B4-BE49-F238E27FC236}">
                <a16:creationId xmlns:a16="http://schemas.microsoft.com/office/drawing/2014/main" id="{0070DF05-0C52-4582-A7F5-F4C8D44B018A}"/>
              </a:ext>
            </a:extLst>
          </p:cNvPr>
          <p:cNvSpPr txBox="1"/>
          <p:nvPr/>
        </p:nvSpPr>
        <p:spPr>
          <a:xfrm>
            <a:off x="351176" y="3567144"/>
            <a:ext cx="4678018" cy="1374672"/>
          </a:xfrm>
          <a:prstGeom prst="rect">
            <a:avLst/>
          </a:prstGeom>
          <a:noFill/>
        </p:spPr>
        <p:txBody>
          <a:bodyPr wrap="square" rtlCol="0">
            <a:spAutoFit/>
          </a:bodyPr>
          <a:lstStyle/>
          <a:p>
            <a:pPr algn="ctr">
              <a:lnSpc>
                <a:spcPct val="150000"/>
              </a:lnSpc>
            </a:pPr>
            <a:r>
              <a:rPr lang="es-CO" sz="2400" dirty="0">
                <a:solidFill>
                  <a:schemeClr val="bg2">
                    <a:lumMod val="50000"/>
                  </a:schemeClr>
                </a:solidFill>
                <a:latin typeface="Arial" panose="020B0604020202020204" pitchFamily="34" charset="0"/>
                <a:cs typeface="Arial" panose="020B0604020202020204" pitchFamily="34" charset="0"/>
              </a:rPr>
              <a:t>Hombre</a:t>
            </a:r>
            <a:endParaRPr lang="es-CO" sz="3600" dirty="0">
              <a:solidFill>
                <a:schemeClr val="bg2">
                  <a:lumMod val="50000"/>
                </a:schemeClr>
              </a:solidFill>
              <a:latin typeface="Arial" panose="020B0604020202020204" pitchFamily="34" charset="0"/>
              <a:cs typeface="Arial" panose="020B0604020202020204" pitchFamily="34" charset="0"/>
            </a:endParaRPr>
          </a:p>
          <a:p>
            <a:pPr algn="ctr">
              <a:lnSpc>
                <a:spcPct val="150000"/>
              </a:lnSpc>
            </a:pPr>
            <a:r>
              <a:rPr lang="es-CO" sz="3600" dirty="0">
                <a:solidFill>
                  <a:schemeClr val="bg2">
                    <a:lumMod val="50000"/>
                  </a:schemeClr>
                </a:solidFill>
                <a:latin typeface="Arial" panose="020B0604020202020204" pitchFamily="34" charset="0"/>
                <a:cs typeface="Arial" panose="020B0604020202020204" pitchFamily="34" charset="0"/>
              </a:rPr>
              <a:t>54,0%</a:t>
            </a:r>
          </a:p>
        </p:txBody>
      </p:sp>
      <p:sp>
        <p:nvSpPr>
          <p:cNvPr id="9" name="CuadroTexto 8">
            <a:extLst>
              <a:ext uri="{FF2B5EF4-FFF2-40B4-BE49-F238E27FC236}">
                <a16:creationId xmlns:a16="http://schemas.microsoft.com/office/drawing/2014/main" id="{1C238B76-EAC0-45E1-94D5-471ABE4018A3}"/>
              </a:ext>
            </a:extLst>
          </p:cNvPr>
          <p:cNvSpPr txBox="1"/>
          <p:nvPr/>
        </p:nvSpPr>
        <p:spPr>
          <a:xfrm>
            <a:off x="7036906" y="3567143"/>
            <a:ext cx="4678018" cy="1374672"/>
          </a:xfrm>
          <a:prstGeom prst="rect">
            <a:avLst/>
          </a:prstGeom>
          <a:noFill/>
        </p:spPr>
        <p:txBody>
          <a:bodyPr wrap="square" rtlCol="0">
            <a:spAutoFit/>
          </a:bodyPr>
          <a:lstStyle/>
          <a:p>
            <a:pPr algn="ctr">
              <a:lnSpc>
                <a:spcPct val="150000"/>
              </a:lnSpc>
            </a:pPr>
            <a:r>
              <a:rPr lang="es-CO" sz="2400" dirty="0">
                <a:solidFill>
                  <a:schemeClr val="bg2">
                    <a:lumMod val="50000"/>
                  </a:schemeClr>
                </a:solidFill>
                <a:latin typeface="Arial" panose="020B0604020202020204" pitchFamily="34" charset="0"/>
                <a:cs typeface="Arial" panose="020B0604020202020204" pitchFamily="34" charset="0"/>
              </a:rPr>
              <a:t>Mujer</a:t>
            </a:r>
            <a:endParaRPr lang="es-CO" sz="3600" dirty="0">
              <a:solidFill>
                <a:schemeClr val="bg2">
                  <a:lumMod val="50000"/>
                </a:schemeClr>
              </a:solidFill>
              <a:latin typeface="Arial" panose="020B0604020202020204" pitchFamily="34" charset="0"/>
              <a:cs typeface="Arial" panose="020B0604020202020204" pitchFamily="34" charset="0"/>
            </a:endParaRPr>
          </a:p>
          <a:p>
            <a:pPr algn="ctr">
              <a:lnSpc>
                <a:spcPct val="150000"/>
              </a:lnSpc>
            </a:pPr>
            <a:r>
              <a:rPr lang="es-CO" sz="3600" dirty="0">
                <a:solidFill>
                  <a:schemeClr val="bg2">
                    <a:lumMod val="50000"/>
                  </a:schemeClr>
                </a:solidFill>
                <a:latin typeface="Arial" panose="020B0604020202020204" pitchFamily="34" charset="0"/>
                <a:cs typeface="Arial" panose="020B0604020202020204" pitchFamily="34" charset="0"/>
              </a:rPr>
              <a:t>46,0%</a:t>
            </a:r>
          </a:p>
        </p:txBody>
      </p:sp>
    </p:spTree>
    <p:extLst>
      <p:ext uri="{BB962C8B-B14F-4D97-AF65-F5344CB8AC3E}">
        <p14:creationId xmlns:p14="http://schemas.microsoft.com/office/powerpoint/2010/main" val="422603035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7F7BB20D1EA21A448A9E008FBFB7EB87" ma:contentTypeVersion="1" ma:contentTypeDescription="Crear nuevo documento." ma:contentTypeScope="" ma:versionID="5cdd1e634c153813d0c3fcd7d873fabc">
  <xsd:schema xmlns:xsd="http://www.w3.org/2001/XMLSchema" xmlns:xs="http://www.w3.org/2001/XMLSchema" xmlns:p="http://schemas.microsoft.com/office/2006/metadata/properties" xmlns:ns1="http://schemas.microsoft.com/sharepoint/v3" targetNamespace="http://schemas.microsoft.com/office/2006/metadata/properties" ma:root="true" ma:fieldsID="0fa58ab6bdef439119b64b6b50b7cac5"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Fecha de inicio programada" ma:description="Fecha de inicio programada es una columna del sitio que crea la característica Publicación. Se usa para especificar la fecha y la hora a la que esta página se presentará por primera vez a los visitantes del sitio." ma:hidden="true" ma:internalName="PublishingStartDate">
      <xsd:simpleType>
        <xsd:restriction base="dms:Unknown"/>
      </xsd:simpleType>
    </xsd:element>
    <xsd:element name="PublishingExpirationDate" ma:index="9" nillable="true" ma:displayName="Fecha de finalización programada" ma:description="Fecha de finalización programada es una columna del sitio que crea la característica Publicación. Se usa para especificar la fecha y la hora a la que esta página dejará de presentarse a los visitantes del sitio."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D2EA4D-2DF7-470A-8B7B-3C4B54F565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025A16-5D68-4B4C-B6B1-159009BEE91D}">
  <ds:schemaRefs>
    <ds:schemaRef ds:uri="http://purl.org/dc/terms/"/>
    <ds:schemaRef ds:uri="http://www.w3.org/XML/1998/namespace"/>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microsoft.com/sharepoint/v3"/>
    <ds:schemaRef ds:uri="http://purl.org/dc/dcmitype/"/>
    <ds:schemaRef ds:uri="http://schemas.openxmlformats.org/package/2006/metadata/core-properties"/>
  </ds:schemaRefs>
</ds:datastoreItem>
</file>

<file path=customXml/itemProps3.xml><?xml version="1.0" encoding="utf-8"?>
<ds:datastoreItem xmlns:ds="http://schemas.openxmlformats.org/officeDocument/2006/customXml" ds:itemID="{B1377C3E-4A96-4725-A596-A0DB671E6EE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6004</TotalTime>
  <Words>2307</Words>
  <Application>Microsoft Office PowerPoint</Application>
  <PresentationFormat>Panorámica</PresentationFormat>
  <Paragraphs>208</Paragraphs>
  <Slides>36</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36</vt:i4>
      </vt:variant>
    </vt:vector>
  </HeadingPairs>
  <TitlesOfParts>
    <vt:vector size="43" baseType="lpstr">
      <vt:lpstr>Arial</vt:lpstr>
      <vt:lpstr>Calibri</vt:lpstr>
      <vt:lpstr>Calibri Light</vt:lpstr>
      <vt:lpstr>Poppins</vt:lpstr>
      <vt:lpstr>Poppins SemiBold</vt:lpstr>
      <vt:lpstr>Roboto</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LORENA CAVIEDES GOMEZ</dc:creator>
  <cp:lastModifiedBy>NOHORA  HILDA PEDRAZA ROZO</cp:lastModifiedBy>
  <cp:revision>1238</cp:revision>
  <dcterms:created xsi:type="dcterms:W3CDTF">2020-09-17T15:46:54Z</dcterms:created>
  <dcterms:modified xsi:type="dcterms:W3CDTF">2022-06-21T23:04:17Z</dcterms:modified>
</cp:coreProperties>
</file>